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2"/>
  </p:notesMasterIdLst>
  <p:sldIdLst>
    <p:sldId id="256" r:id="rId2"/>
    <p:sldId id="259" r:id="rId3"/>
    <p:sldId id="301" r:id="rId4"/>
    <p:sldId id="275" r:id="rId5"/>
    <p:sldId id="260" r:id="rId6"/>
    <p:sldId id="261" r:id="rId7"/>
    <p:sldId id="262" r:id="rId8"/>
    <p:sldId id="297" r:id="rId9"/>
    <p:sldId id="264" r:id="rId10"/>
    <p:sldId id="277" r:id="rId11"/>
  </p:sldIdLst>
  <p:sldSz cx="9144000" cy="5143500" type="screen16x9"/>
  <p:notesSz cx="6858000" cy="9144000"/>
  <p:embeddedFontLst>
    <p:embeddedFont>
      <p:font typeface="Century Schoolbook" panose="02040604050505020304" pitchFamily="18" charset="0"/>
      <p:regular r:id="rId13"/>
      <p:bold r:id="rId14"/>
      <p:italic r:id="rId15"/>
      <p:boldItalic r:id="rId16"/>
    </p:embeddedFont>
    <p:embeddedFont>
      <p:font typeface="Livvic" panose="020B0604020202020204" charset="0"/>
      <p:regular r:id="rId17"/>
      <p:bold r:id="rId18"/>
      <p:italic r:id="rId19"/>
      <p:boldItalic r:id="rId20"/>
    </p:embeddedFont>
    <p:embeddedFont>
      <p:font typeface="Catamaran Light"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000"/>
    <a:srgbClr val="00FFFF"/>
    <a:srgbClr val="D93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A7164A-C04B-4B75-8EC6-CE4D1214FFD9}">
  <a:tblStyle styleId="{06A7164A-C04B-4B75-8EC6-CE4D1214FF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94660"/>
  </p:normalViewPr>
  <p:slideViewPr>
    <p:cSldViewPr snapToGrid="0">
      <p:cViewPr>
        <p:scale>
          <a:sx n="75" d="100"/>
          <a:sy n="75" d="100"/>
        </p:scale>
        <p:origin x="1464" y="600"/>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10292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A" dirty="0"/>
          </a:p>
        </p:txBody>
      </p:sp>
    </p:spTree>
    <p:extLst>
      <p:ext uri="{BB962C8B-B14F-4D97-AF65-F5344CB8AC3E}">
        <p14:creationId xmlns:p14="http://schemas.microsoft.com/office/powerpoint/2010/main" val="324807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60" r:id="rId7"/>
    <p:sldLayoutId id="214748366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mailto:cooperaciontecnica@fiscaliadecuentas.gob.p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8" name="Google Shape;128;p26"/>
          <p:cNvSpPr/>
          <p:nvPr/>
        </p:nvSpPr>
        <p:spPr>
          <a:xfrm>
            <a:off x="3562908" y="1096290"/>
            <a:ext cx="5203703" cy="3612351"/>
          </a:xfrm>
          <a:prstGeom prst="rect">
            <a:avLst/>
          </a:prstGeom>
          <a:solidFill>
            <a:srgbClr val="C00000">
              <a:alpha val="86160"/>
            </a:srgbClr>
          </a:solidFill>
          <a:ln>
            <a:solidFill>
              <a:srgbClr val="D93C1D"/>
            </a:solidFill>
          </a:ln>
        </p:spPr>
        <p:txBody>
          <a:bodyPr spcFirstLastPara="1" wrap="square" lIns="91425" tIns="91425" rIns="91425" bIns="91425" anchor="ctr" anchorCtr="0">
            <a:noAutofit/>
          </a:bodyPr>
          <a:lstStyle/>
          <a:p>
            <a:pPr marL="0" lvl="0" indent="0" algn="r" rtl="0">
              <a:spcBef>
                <a:spcPts val="0"/>
              </a:spcBef>
              <a:spcAft>
                <a:spcPts val="0"/>
              </a:spcAft>
              <a:buNone/>
            </a:pPr>
            <a:r>
              <a:rPr lang="es-PA" sz="3600" b="1" dirty="0">
                <a:solidFill>
                  <a:schemeClr val="bg1"/>
                </a:solidFill>
                <a:latin typeface="+mn-lt"/>
              </a:rPr>
              <a:t>RED</a:t>
            </a:r>
          </a:p>
          <a:p>
            <a:pPr marL="0" lvl="0" indent="0" algn="r" rtl="0">
              <a:spcBef>
                <a:spcPts val="0"/>
              </a:spcBef>
              <a:spcAft>
                <a:spcPts val="0"/>
              </a:spcAft>
              <a:buNone/>
            </a:pPr>
            <a:r>
              <a:rPr lang="es-PA" sz="3600" b="1" dirty="0">
                <a:solidFill>
                  <a:schemeClr val="bg1"/>
                </a:solidFill>
                <a:latin typeface="+mn-lt"/>
              </a:rPr>
              <a:t>INTERNACIONAL </a:t>
            </a:r>
          </a:p>
          <a:p>
            <a:pPr marL="0" lvl="0" indent="0" algn="r" rtl="0">
              <a:spcBef>
                <a:spcPts val="0"/>
              </a:spcBef>
              <a:spcAft>
                <a:spcPts val="0"/>
              </a:spcAft>
              <a:buNone/>
            </a:pPr>
            <a:r>
              <a:rPr lang="es-PA" sz="3600" b="1" dirty="0">
                <a:solidFill>
                  <a:schemeClr val="bg1"/>
                </a:solidFill>
                <a:latin typeface="+mn-lt"/>
              </a:rPr>
              <a:t>DE INVESTIGACIÓN DE CUENTAS</a:t>
            </a:r>
            <a:endParaRPr sz="3600" b="1" dirty="0">
              <a:solidFill>
                <a:schemeClr val="bg1"/>
              </a:solidFill>
              <a:latin typeface="+mn-lt"/>
            </a:endParaRPr>
          </a:p>
        </p:txBody>
      </p:sp>
      <p:sp>
        <p:nvSpPr>
          <p:cNvPr id="129" name="Google Shape;129;p26"/>
          <p:cNvSpPr txBox="1">
            <a:spLocks noGrp="1"/>
          </p:cNvSpPr>
          <p:nvPr>
            <p:ph type="subTitle" idx="1"/>
          </p:nvPr>
        </p:nvSpPr>
        <p:spPr>
          <a:xfrm>
            <a:off x="3948119" y="4264678"/>
            <a:ext cx="4664251" cy="4814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PA" sz="800" dirty="0">
                <a:solidFill>
                  <a:schemeClr val="lt1"/>
                </a:solidFill>
                <a:latin typeface="Century Schoolbook" panose="02040604050505020304" pitchFamily="18" charset="0"/>
              </a:rPr>
              <a:t>Oficina de Cooperación Técnica  | Fiscalía General de Cuentas de la República de Panamá  </a:t>
            </a:r>
            <a:endParaRPr sz="800" dirty="0">
              <a:solidFill>
                <a:schemeClr val="lt1"/>
              </a:solidFill>
              <a:latin typeface="Century Schoolbook" panose="02040604050505020304" pitchFamily="18" charset="0"/>
            </a:endParaRPr>
          </a:p>
        </p:txBody>
      </p:sp>
      <p:sp>
        <p:nvSpPr>
          <p:cNvPr id="6" name="Rectángulo 5">
            <a:extLst>
              <a:ext uri="{FF2B5EF4-FFF2-40B4-BE49-F238E27FC236}">
                <a16:creationId xmlns:a16="http://schemas.microsoft.com/office/drawing/2014/main" id="{D0DE730B-EC2B-4412-A8A0-5E03A1DC0D23}"/>
              </a:ext>
            </a:extLst>
          </p:cNvPr>
          <p:cNvSpPr/>
          <p:nvPr/>
        </p:nvSpPr>
        <p:spPr>
          <a:xfrm>
            <a:off x="-349963" y="85060"/>
            <a:ext cx="10057490" cy="291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33" name="Rectángulo 132">
            <a:extLst>
              <a:ext uri="{FF2B5EF4-FFF2-40B4-BE49-F238E27FC236}">
                <a16:creationId xmlns:a16="http://schemas.microsoft.com/office/drawing/2014/main" id="{3A6A608F-037D-4D26-8251-C50D964CF207}"/>
              </a:ext>
            </a:extLst>
          </p:cNvPr>
          <p:cNvSpPr/>
          <p:nvPr/>
        </p:nvSpPr>
        <p:spPr>
          <a:xfrm rot="16200000">
            <a:off x="-4792938" y="1684416"/>
            <a:ext cx="10057490" cy="291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69" name="Imagen 68">
            <a:extLst>
              <a:ext uri="{FF2B5EF4-FFF2-40B4-BE49-F238E27FC236}">
                <a16:creationId xmlns:a16="http://schemas.microsoft.com/office/drawing/2014/main" id="{6DC72A78-317D-4DA3-99F6-9F27DE3AC181}"/>
              </a:ext>
            </a:extLst>
          </p:cNvPr>
          <p:cNvPicPr>
            <a:picLocks noChangeAspect="1"/>
          </p:cNvPicPr>
          <p:nvPr/>
        </p:nvPicPr>
        <p:blipFill>
          <a:blip r:embed="rId3"/>
          <a:stretch>
            <a:fillRect/>
          </a:stretch>
        </p:blipFill>
        <p:spPr>
          <a:xfrm>
            <a:off x="388478" y="1096290"/>
            <a:ext cx="3131562" cy="350381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5"/>
        <p:cNvGrpSpPr/>
        <p:nvPr/>
      </p:nvGrpSpPr>
      <p:grpSpPr>
        <a:xfrm>
          <a:off x="0" y="0"/>
          <a:ext cx="0" cy="0"/>
          <a:chOff x="0" y="0"/>
          <a:chExt cx="0" cy="0"/>
        </a:xfrm>
      </p:grpSpPr>
      <p:pic>
        <p:nvPicPr>
          <p:cNvPr id="374" name="Imagen 373">
            <a:extLst>
              <a:ext uri="{FF2B5EF4-FFF2-40B4-BE49-F238E27FC236}">
                <a16:creationId xmlns:a16="http://schemas.microsoft.com/office/drawing/2014/main" id="{060C4709-E235-4E34-B186-EB4888F5BC49}"/>
              </a:ext>
            </a:extLst>
          </p:cNvPr>
          <p:cNvPicPr>
            <a:picLocks noChangeAspect="1"/>
          </p:cNvPicPr>
          <p:nvPr/>
        </p:nvPicPr>
        <p:blipFill>
          <a:blip r:embed="rId3"/>
          <a:stretch>
            <a:fillRect/>
          </a:stretch>
        </p:blipFill>
        <p:spPr>
          <a:xfrm>
            <a:off x="0" y="851743"/>
            <a:ext cx="3131562" cy="3503812"/>
          </a:xfrm>
          <a:prstGeom prst="rect">
            <a:avLst/>
          </a:prstGeom>
          <a:noFill/>
        </p:spPr>
      </p:pic>
      <p:sp>
        <p:nvSpPr>
          <p:cNvPr id="4" name="Rectángulo 3">
            <a:extLst>
              <a:ext uri="{FF2B5EF4-FFF2-40B4-BE49-F238E27FC236}">
                <a16:creationId xmlns:a16="http://schemas.microsoft.com/office/drawing/2014/main" id="{97F974F1-BB66-43CF-B5D5-3C5B4B866DA3}"/>
              </a:ext>
            </a:extLst>
          </p:cNvPr>
          <p:cNvSpPr/>
          <p:nvPr/>
        </p:nvSpPr>
        <p:spPr>
          <a:xfrm>
            <a:off x="5339759" y="385320"/>
            <a:ext cx="3602222" cy="426254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sz="1200" b="1" dirty="0">
              <a:solidFill>
                <a:schemeClr val="bg1"/>
              </a:solidFill>
            </a:endParaRPr>
          </a:p>
          <a:p>
            <a:pPr algn="ctr"/>
            <a:endParaRPr lang="es-PA" sz="1200" b="1" dirty="0">
              <a:solidFill>
                <a:schemeClr val="bg1"/>
              </a:solidFill>
            </a:endParaRPr>
          </a:p>
          <a:p>
            <a:pPr algn="ctr"/>
            <a:endParaRPr lang="es-PA" sz="1200" b="1" dirty="0">
              <a:solidFill>
                <a:schemeClr val="bg1"/>
              </a:solidFill>
            </a:endParaRPr>
          </a:p>
          <a:p>
            <a:pPr algn="ctr"/>
            <a:r>
              <a:rPr lang="es-PA" sz="1200" b="1" dirty="0">
                <a:solidFill>
                  <a:schemeClr val="bg1"/>
                </a:solidFill>
              </a:rPr>
              <a:t>Correos :</a:t>
            </a:r>
          </a:p>
          <a:p>
            <a:pPr algn="ctr"/>
            <a:r>
              <a:rPr lang="es-PA" sz="1200" dirty="0">
                <a:solidFill>
                  <a:schemeClr val="bg1"/>
                </a:solidFill>
                <a:hlinkClick r:id="rId4">
                  <a:extLst>
                    <a:ext uri="{A12FA001-AC4F-418D-AE19-62706E023703}">
                      <ahyp:hlinkClr xmlns:ahyp="http://schemas.microsoft.com/office/drawing/2018/hyperlinkcolor" xmlns="" val="tx"/>
                    </a:ext>
                  </a:extLst>
                </a:hlinkClick>
              </a:rPr>
              <a:t>cooperaciontecnica@fiscaliadecuentas.gob.pa</a:t>
            </a:r>
            <a:endParaRPr lang="es-PA" sz="1200" dirty="0">
              <a:solidFill>
                <a:schemeClr val="bg1"/>
              </a:solidFill>
            </a:endParaRPr>
          </a:p>
          <a:p>
            <a:pPr algn="ctr"/>
            <a:endParaRPr lang="es-PA" sz="1200" b="1" dirty="0">
              <a:solidFill>
                <a:schemeClr val="bg1"/>
              </a:solidFill>
            </a:endParaRPr>
          </a:p>
          <a:p>
            <a:pPr algn="ctr"/>
            <a:r>
              <a:rPr lang="es-PA" sz="1200" b="1" dirty="0">
                <a:solidFill>
                  <a:schemeClr val="bg1"/>
                </a:solidFill>
              </a:rPr>
              <a:t>Número de Contacto: </a:t>
            </a:r>
          </a:p>
          <a:p>
            <a:pPr algn="ctr"/>
            <a:r>
              <a:rPr lang="es-PA" sz="1200" dirty="0">
                <a:solidFill>
                  <a:schemeClr val="bg1"/>
                </a:solidFill>
              </a:rPr>
              <a:t>+507 </a:t>
            </a:r>
            <a:r>
              <a:rPr lang="es-PA" sz="1200" dirty="0"/>
              <a:t>524-9725</a:t>
            </a:r>
          </a:p>
          <a:p>
            <a:pPr algn="ctr"/>
            <a:r>
              <a:rPr lang="es-PA" sz="1200" dirty="0">
                <a:solidFill>
                  <a:schemeClr val="bg1"/>
                </a:solidFill>
              </a:rPr>
              <a:t>+507 6800-3120</a:t>
            </a:r>
          </a:p>
        </p:txBody>
      </p:sp>
      <p:sp>
        <p:nvSpPr>
          <p:cNvPr id="5" name="CuadroTexto 4">
            <a:extLst>
              <a:ext uri="{FF2B5EF4-FFF2-40B4-BE49-F238E27FC236}">
                <a16:creationId xmlns:a16="http://schemas.microsoft.com/office/drawing/2014/main" id="{A7DEF1E2-FEA1-495E-B82B-0E63E2050F27}"/>
              </a:ext>
            </a:extLst>
          </p:cNvPr>
          <p:cNvSpPr txBox="1"/>
          <p:nvPr/>
        </p:nvSpPr>
        <p:spPr>
          <a:xfrm>
            <a:off x="5810419" y="542260"/>
            <a:ext cx="2823218" cy="307777"/>
          </a:xfrm>
          <a:prstGeom prst="rect">
            <a:avLst/>
          </a:prstGeom>
          <a:noFill/>
        </p:spPr>
        <p:txBody>
          <a:bodyPr wrap="square" rtlCol="0">
            <a:spAutoFit/>
          </a:bodyPr>
          <a:lstStyle/>
          <a:p>
            <a:pPr algn="ctr"/>
            <a:r>
              <a:rPr lang="es-PA" b="1" dirty="0">
                <a:solidFill>
                  <a:schemeClr val="bg1"/>
                </a:solidFill>
              </a:rPr>
              <a:t>Información de Contacto</a:t>
            </a:r>
          </a:p>
        </p:txBody>
      </p:sp>
      <p:sp>
        <p:nvSpPr>
          <p:cNvPr id="6" name="CuadroTexto 5">
            <a:extLst>
              <a:ext uri="{FF2B5EF4-FFF2-40B4-BE49-F238E27FC236}">
                <a16:creationId xmlns:a16="http://schemas.microsoft.com/office/drawing/2014/main" id="{6FC82913-81CA-4EC2-8C80-6683AB9C27FA}"/>
              </a:ext>
            </a:extLst>
          </p:cNvPr>
          <p:cNvSpPr txBox="1"/>
          <p:nvPr/>
        </p:nvSpPr>
        <p:spPr>
          <a:xfrm>
            <a:off x="1722474" y="4802937"/>
            <a:ext cx="5699052" cy="276999"/>
          </a:xfrm>
          <a:prstGeom prst="rect">
            <a:avLst/>
          </a:prstGeom>
          <a:noFill/>
        </p:spPr>
        <p:txBody>
          <a:bodyPr wrap="square" rtlCol="0">
            <a:spAutoFit/>
          </a:bodyPr>
          <a:lstStyle/>
          <a:p>
            <a:pPr algn="ctr"/>
            <a:r>
              <a:rPr lang="es-PA" sz="1200" dirty="0">
                <a:latin typeface="Catamaran Light" panose="020B0604020202020204" charset="0"/>
                <a:cs typeface="Catamaran Light" panose="020B0604020202020204" charset="0"/>
              </a:rPr>
              <a:t>Oficina de Cooperación Técnica | Cooperación Internacional | Fiscalía General de Cuentas</a:t>
            </a:r>
          </a:p>
        </p:txBody>
      </p:sp>
      <p:sp>
        <p:nvSpPr>
          <p:cNvPr id="3" name="CuadroTexto 2">
            <a:extLst>
              <a:ext uri="{FF2B5EF4-FFF2-40B4-BE49-F238E27FC236}">
                <a16:creationId xmlns:a16="http://schemas.microsoft.com/office/drawing/2014/main" id="{F34D8572-9434-409A-8647-A6B0668CFCBA}"/>
              </a:ext>
            </a:extLst>
          </p:cNvPr>
          <p:cNvSpPr txBox="1"/>
          <p:nvPr/>
        </p:nvSpPr>
        <p:spPr>
          <a:xfrm>
            <a:off x="7316539" y="4776243"/>
            <a:ext cx="1329069" cy="523220"/>
          </a:xfrm>
          <a:prstGeom prst="rect">
            <a:avLst/>
          </a:prstGeom>
          <a:noFill/>
        </p:spPr>
        <p:txBody>
          <a:bodyPr wrap="square" rtlCol="0">
            <a:spAutoFit/>
          </a:bodyPr>
          <a:lstStyle/>
          <a:p>
            <a:r>
              <a:rPr lang="es-PA" b="1" dirty="0">
                <a:solidFill>
                  <a:schemeClr val="bg1"/>
                </a:solidFill>
              </a:rPr>
              <a:t>Correos :</a:t>
            </a:r>
          </a:p>
          <a:p>
            <a:endParaRPr lang="es-PA" dirty="0"/>
          </a:p>
        </p:txBody>
      </p:sp>
      <p:sp>
        <p:nvSpPr>
          <p:cNvPr id="11" name="Rectángulo 10">
            <a:extLst>
              <a:ext uri="{FF2B5EF4-FFF2-40B4-BE49-F238E27FC236}">
                <a16:creationId xmlns:a16="http://schemas.microsoft.com/office/drawing/2014/main" id="{CFC340B0-81F8-4534-B507-EEDCD624C25E}"/>
              </a:ext>
            </a:extLst>
          </p:cNvPr>
          <p:cNvSpPr/>
          <p:nvPr/>
        </p:nvSpPr>
        <p:spPr>
          <a:xfrm>
            <a:off x="127591" y="385320"/>
            <a:ext cx="5275742" cy="42625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sz="1200" dirty="0">
              <a:solidFill>
                <a:schemeClr val="bg1"/>
              </a:solidFill>
            </a:endParaRPr>
          </a:p>
        </p:txBody>
      </p:sp>
      <p:sp>
        <p:nvSpPr>
          <p:cNvPr id="8" name="CuadroTexto 7">
            <a:extLst>
              <a:ext uri="{FF2B5EF4-FFF2-40B4-BE49-F238E27FC236}">
                <a16:creationId xmlns:a16="http://schemas.microsoft.com/office/drawing/2014/main" id="{4836526B-2457-4C6E-9DA1-E31C791C9A91}"/>
              </a:ext>
            </a:extLst>
          </p:cNvPr>
          <p:cNvSpPr txBox="1"/>
          <p:nvPr/>
        </p:nvSpPr>
        <p:spPr>
          <a:xfrm>
            <a:off x="5918125" y="4355555"/>
            <a:ext cx="2445489" cy="276999"/>
          </a:xfrm>
          <a:prstGeom prst="rect">
            <a:avLst/>
          </a:prstGeom>
          <a:noFill/>
        </p:spPr>
        <p:txBody>
          <a:bodyPr wrap="square" rtlCol="0">
            <a:spAutoFit/>
          </a:bodyPr>
          <a:lstStyle/>
          <a:p>
            <a:pPr algn="ctr"/>
            <a:r>
              <a:rPr lang="es-PA" sz="1200" b="1" dirty="0">
                <a:solidFill>
                  <a:schemeClr val="bg1"/>
                </a:solidFill>
              </a:rPr>
              <a:t>www.fiscaliadecuentas.gob.pa</a:t>
            </a:r>
          </a:p>
        </p:txBody>
      </p:sp>
      <p:sp>
        <p:nvSpPr>
          <p:cNvPr id="18" name="Google Shape;169;p29">
            <a:extLst>
              <a:ext uri="{FF2B5EF4-FFF2-40B4-BE49-F238E27FC236}">
                <a16:creationId xmlns:a16="http://schemas.microsoft.com/office/drawing/2014/main" id="{AD9D89E7-18A4-4A9B-B1F5-93CB3D80C17E}"/>
              </a:ext>
            </a:extLst>
          </p:cNvPr>
          <p:cNvSpPr txBox="1">
            <a:spLocks/>
          </p:cNvSpPr>
          <p:nvPr/>
        </p:nvSpPr>
        <p:spPr>
          <a:xfrm>
            <a:off x="1828767" y="2325204"/>
            <a:ext cx="3131562" cy="11057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dirty="0">
                <a:solidFill>
                  <a:srgbClr val="C00000"/>
                </a:solidFill>
              </a:rPr>
              <a:t>Red </a:t>
            </a:r>
          </a:p>
          <a:p>
            <a:r>
              <a:rPr lang="es-PA" dirty="0">
                <a:solidFill>
                  <a:srgbClr val="C00000"/>
                </a:solidFill>
              </a:rPr>
              <a:t>Internacional de Investigación</a:t>
            </a:r>
          </a:p>
          <a:p>
            <a:r>
              <a:rPr lang="es-PA" dirty="0">
                <a:solidFill>
                  <a:srgbClr val="C00000"/>
                </a:solidFill>
              </a:rPr>
              <a:t>De Cuentas</a:t>
            </a:r>
          </a:p>
          <a:p>
            <a:endParaRPr lang="es-PA" sz="2400"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028" name="Picture 4" descr="Gratis Fotos de stock gratuitas de adentro, autoridad, biblioteca Foto de stock">
            <a:extLst>
              <a:ext uri="{FF2B5EF4-FFF2-40B4-BE49-F238E27FC236}">
                <a16:creationId xmlns:a16="http://schemas.microsoft.com/office/drawing/2014/main" id="{B729C1FB-6EDC-4B99-B1FA-14EF2323D918}"/>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642925" y="-358200"/>
            <a:ext cx="3667800" cy="5501700"/>
          </a:xfrm>
          <a:prstGeom prst="rect">
            <a:avLst/>
          </a:prstGeom>
          <a:noFill/>
          <a:extLst>
            <a:ext uri="{909E8E84-426E-40DD-AFC4-6F175D3DCCD1}">
              <a14:hiddenFill xmlns:a14="http://schemas.microsoft.com/office/drawing/2010/main">
                <a:solidFill>
                  <a:srgbClr val="FFFFFF"/>
                </a:solidFill>
              </a14:hiddenFill>
            </a:ext>
          </a:extLst>
        </p:spPr>
      </p:pic>
      <p:sp>
        <p:nvSpPr>
          <p:cNvPr id="169" name="Google Shape;169;p2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solidFill>
                  <a:srgbClr val="C00000"/>
                </a:solidFill>
              </a:rPr>
              <a:t>¿</a:t>
            </a:r>
            <a:r>
              <a:rPr lang="es-PA" dirty="0">
                <a:solidFill>
                  <a:srgbClr val="C00000"/>
                </a:solidFill>
              </a:rPr>
              <a:t>Qué es la Red?</a:t>
            </a:r>
            <a:endParaRPr dirty="0">
              <a:solidFill>
                <a:srgbClr val="C00000"/>
              </a:solidFill>
            </a:endParaRPr>
          </a:p>
        </p:txBody>
      </p:sp>
      <p:sp>
        <p:nvSpPr>
          <p:cNvPr id="168" name="Google Shape;168;p29"/>
          <p:cNvSpPr txBox="1">
            <a:spLocks noGrp="1"/>
          </p:cNvSpPr>
          <p:nvPr>
            <p:ph type="subTitle" idx="1"/>
          </p:nvPr>
        </p:nvSpPr>
        <p:spPr>
          <a:xfrm flipH="1">
            <a:off x="935175" y="2154225"/>
            <a:ext cx="3349500" cy="1170000"/>
          </a:xfrm>
          <a:prstGeom prst="rect">
            <a:avLst/>
          </a:prstGeom>
        </p:spPr>
        <p:txBody>
          <a:bodyPr spcFirstLastPara="1" wrap="square" lIns="91425" tIns="91425" rIns="91425" bIns="91425" anchor="t" anchorCtr="0">
            <a:noAutofit/>
          </a:bodyPr>
          <a:lstStyle/>
          <a:p>
            <a:pPr marL="0" lvl="0" indent="0" algn="just">
              <a:buSzPts val="1100"/>
            </a:pPr>
            <a:r>
              <a:rPr lang="es-PA" dirty="0"/>
              <a:t>La Red Internacional de Investigación de Cuentas, es un instancia que busca integrar a diferentes dependencias gubernamentales de carácter permanente, que se encargan de estructurar políticas públicas en materia de la jurisdicción cuentas, especializadas en procesos de lesiones patrimoniales, procesos investigativos de afectación al patrimonio y seguimiento de los mismos de manera internacional.</a:t>
            </a:r>
            <a:endParaRPr dirty="0"/>
          </a:p>
        </p:txBody>
      </p:sp>
      <p:sp>
        <p:nvSpPr>
          <p:cNvPr id="171" name="Google Shape;171;p29"/>
          <p:cNvSpPr/>
          <p:nvPr/>
        </p:nvSpPr>
        <p:spPr>
          <a:xfrm>
            <a:off x="0" y="1577400"/>
            <a:ext cx="362100" cy="1988700"/>
          </a:xfrm>
          <a:prstGeom prst="rect">
            <a:avLst/>
          </a:prstGeom>
          <a:solidFill>
            <a:srgbClr val="C00000">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29"/>
          <p:cNvSpPr/>
          <p:nvPr/>
        </p:nvSpPr>
        <p:spPr>
          <a:xfrm>
            <a:off x="4629150" y="1577400"/>
            <a:ext cx="2991000" cy="1988700"/>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Imagen 2">
            <a:extLst>
              <a:ext uri="{FF2B5EF4-FFF2-40B4-BE49-F238E27FC236}">
                <a16:creationId xmlns:a16="http://schemas.microsoft.com/office/drawing/2014/main" id="{33C3C7D8-4268-4930-8490-C220A87452D2}"/>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619075" y="1841500"/>
            <a:ext cx="1557019" cy="1557019"/>
          </a:xfrm>
          <a:prstGeom prst="rect">
            <a:avLst/>
          </a:prstGeom>
          <a:noFill/>
        </p:spPr>
      </p:pic>
      <p:sp>
        <p:nvSpPr>
          <p:cNvPr id="328" name="Google Shape;169;p29">
            <a:extLst>
              <a:ext uri="{FF2B5EF4-FFF2-40B4-BE49-F238E27FC236}">
                <a16:creationId xmlns:a16="http://schemas.microsoft.com/office/drawing/2014/main" id="{CD6869FE-8A90-4C12-B601-37941CB4A534}"/>
              </a:ext>
            </a:extLst>
          </p:cNvPr>
          <p:cNvSpPr txBox="1">
            <a:spLocks/>
          </p:cNvSpPr>
          <p:nvPr/>
        </p:nvSpPr>
        <p:spPr>
          <a:xfrm>
            <a:off x="4579977" y="2571750"/>
            <a:ext cx="2896848" cy="5410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1600" dirty="0">
                <a:solidFill>
                  <a:schemeClr val="bg1"/>
                </a:solidFill>
              </a:rPr>
              <a:t>Red </a:t>
            </a:r>
          </a:p>
          <a:p>
            <a:r>
              <a:rPr lang="es-PA" sz="1600" dirty="0">
                <a:solidFill>
                  <a:schemeClr val="bg1"/>
                </a:solidFill>
              </a:rPr>
              <a:t>Internacional de</a:t>
            </a:r>
          </a:p>
          <a:p>
            <a:r>
              <a:rPr lang="es-PA" sz="1600" dirty="0">
                <a:solidFill>
                  <a:schemeClr val="bg1"/>
                </a:solidFill>
              </a:rPr>
              <a:t> Investigación</a:t>
            </a:r>
          </a:p>
          <a:p>
            <a:r>
              <a:rPr lang="es-PA" sz="1600" dirty="0">
                <a:solidFill>
                  <a:schemeClr val="bg1"/>
                </a:solidFill>
              </a:rPr>
              <a:t>De Cuentas</a:t>
            </a:r>
          </a:p>
          <a:p>
            <a:r>
              <a:rPr lang="es-PA" sz="2000" dirty="0">
                <a:solidFill>
                  <a:schemeClr val="bg1"/>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p:nvSpPr>
          <p:cNvPr id="207" name="Google Shape;207;p32"/>
          <p:cNvSpPr/>
          <p:nvPr/>
        </p:nvSpPr>
        <p:spPr>
          <a:xfrm rot="-5400000">
            <a:off x="3179762" y="-2751502"/>
            <a:ext cx="891137" cy="6751367"/>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32"/>
          <p:cNvSpPr txBox="1">
            <a:spLocks noGrp="1"/>
          </p:cNvSpPr>
          <p:nvPr>
            <p:ph type="ctrTitle"/>
          </p:nvPr>
        </p:nvSpPr>
        <p:spPr>
          <a:xfrm>
            <a:off x="494463" y="403167"/>
            <a:ext cx="6461083" cy="66487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PA" sz="2400" dirty="0">
                <a:solidFill>
                  <a:schemeClr val="lt1"/>
                </a:solidFill>
              </a:rPr>
              <a:t>Contexto de la Jurisdicción de Cuentas en Iberoamérica</a:t>
            </a:r>
            <a:endParaRPr sz="2400" dirty="0">
              <a:solidFill>
                <a:schemeClr val="lt1"/>
              </a:solidFill>
            </a:endParaRPr>
          </a:p>
        </p:txBody>
      </p:sp>
      <p:sp>
        <p:nvSpPr>
          <p:cNvPr id="211" name="Google Shape;211;p32"/>
          <p:cNvSpPr/>
          <p:nvPr/>
        </p:nvSpPr>
        <p:spPr>
          <a:xfrm rot="-5400000">
            <a:off x="-454512" y="47907"/>
            <a:ext cx="613367" cy="1070700"/>
          </a:xfrm>
          <a:prstGeom prst="rect">
            <a:avLst/>
          </a:prstGeom>
          <a:gradFill>
            <a:gsLst>
              <a:gs pos="0">
                <a:srgbClr val="DF957A">
                  <a:alpha val="29803"/>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 name="Grupo 2">
            <a:extLst>
              <a:ext uri="{FF2B5EF4-FFF2-40B4-BE49-F238E27FC236}">
                <a16:creationId xmlns:a16="http://schemas.microsoft.com/office/drawing/2014/main" id="{CD295D54-8372-4E7C-AEC9-4AC54B815CA1}"/>
              </a:ext>
            </a:extLst>
          </p:cNvPr>
          <p:cNvGrpSpPr/>
          <p:nvPr/>
        </p:nvGrpSpPr>
        <p:grpSpPr>
          <a:xfrm>
            <a:off x="3399235" y="1489818"/>
            <a:ext cx="2345530" cy="2887876"/>
            <a:chOff x="3467101" y="1432526"/>
            <a:chExt cx="2345530" cy="2887876"/>
          </a:xfrm>
          <a:solidFill>
            <a:srgbClr val="C00000"/>
          </a:solidFill>
        </p:grpSpPr>
        <p:grpSp>
          <p:nvGrpSpPr>
            <p:cNvPr id="597" name="Google Shape;2272;p58">
              <a:extLst>
                <a:ext uri="{FF2B5EF4-FFF2-40B4-BE49-F238E27FC236}">
                  <a16:creationId xmlns:a16="http://schemas.microsoft.com/office/drawing/2014/main" id="{34E43317-B0B3-4901-8860-4A4178232714}"/>
                </a:ext>
              </a:extLst>
            </p:cNvPr>
            <p:cNvGrpSpPr/>
            <p:nvPr/>
          </p:nvGrpSpPr>
          <p:grpSpPr>
            <a:xfrm>
              <a:off x="4718130" y="3528253"/>
              <a:ext cx="178395" cy="792149"/>
              <a:chOff x="2680375" y="3423800"/>
              <a:chExt cx="182975" cy="761050"/>
            </a:xfrm>
            <a:grpFill/>
          </p:grpSpPr>
          <p:sp>
            <p:nvSpPr>
              <p:cNvPr id="809" name="Google Shape;2273;p58">
                <a:extLst>
                  <a:ext uri="{FF2B5EF4-FFF2-40B4-BE49-F238E27FC236}">
                    <a16:creationId xmlns:a16="http://schemas.microsoft.com/office/drawing/2014/main" id="{22523541-0B3B-444A-975F-603917CF8E20}"/>
                  </a:ext>
                </a:extLst>
              </p:cNvPr>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grpFill/>
              <a:ln>
                <a:noFill/>
              </a:ln>
            </p:spPr>
          </p:sp>
          <p:sp>
            <p:nvSpPr>
              <p:cNvPr id="810" name="Google Shape;2274;p58">
                <a:extLst>
                  <a:ext uri="{FF2B5EF4-FFF2-40B4-BE49-F238E27FC236}">
                    <a16:creationId xmlns:a16="http://schemas.microsoft.com/office/drawing/2014/main" id="{8DC20821-6F60-4D7E-9A4F-726CD2795FC9}"/>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6" name="Google Shape;2301;p58">
              <a:extLst>
                <a:ext uri="{FF2B5EF4-FFF2-40B4-BE49-F238E27FC236}">
                  <a16:creationId xmlns:a16="http://schemas.microsoft.com/office/drawing/2014/main" id="{7D10525E-5EAA-4017-82F1-9F2EBBA93305}"/>
                </a:ext>
              </a:extLst>
            </p:cNvPr>
            <p:cNvSpPr/>
            <p:nvPr/>
          </p:nvSpPr>
          <p:spPr>
            <a:xfrm>
              <a:off x="4933354" y="4214754"/>
              <a:ext cx="38267" cy="2344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25" name="Google Shape;2320;p58">
              <a:extLst>
                <a:ext uri="{FF2B5EF4-FFF2-40B4-BE49-F238E27FC236}">
                  <a16:creationId xmlns:a16="http://schemas.microsoft.com/office/drawing/2014/main" id="{9FC20133-FC23-4F23-9DF3-AF6F6E930C2C}"/>
                </a:ext>
              </a:extLst>
            </p:cNvPr>
            <p:cNvGrpSpPr/>
            <p:nvPr/>
          </p:nvGrpSpPr>
          <p:grpSpPr>
            <a:xfrm>
              <a:off x="4748720" y="3682821"/>
              <a:ext cx="224949" cy="622879"/>
              <a:chOff x="2711750" y="3572300"/>
              <a:chExt cx="230725" cy="598425"/>
            </a:xfrm>
            <a:grpFill/>
          </p:grpSpPr>
          <p:sp>
            <p:nvSpPr>
              <p:cNvPr id="789" name="Google Shape;2321;p58">
                <a:extLst>
                  <a:ext uri="{FF2B5EF4-FFF2-40B4-BE49-F238E27FC236}">
                    <a16:creationId xmlns:a16="http://schemas.microsoft.com/office/drawing/2014/main" id="{CE0A8A84-C102-4012-98AC-A573D8EFF626}"/>
                  </a:ext>
                </a:extLst>
              </p:cNvPr>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2322;p58">
                <a:extLst>
                  <a:ext uri="{FF2B5EF4-FFF2-40B4-BE49-F238E27FC236}">
                    <a16:creationId xmlns:a16="http://schemas.microsoft.com/office/drawing/2014/main" id="{FE0735B8-1958-4272-857A-F3641B5483FC}"/>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 name="Grupo 1">
              <a:extLst>
                <a:ext uri="{FF2B5EF4-FFF2-40B4-BE49-F238E27FC236}">
                  <a16:creationId xmlns:a16="http://schemas.microsoft.com/office/drawing/2014/main" id="{80BCB8DD-7EA5-46B8-98F0-29D93AB1DBD5}"/>
                </a:ext>
              </a:extLst>
            </p:cNvPr>
            <p:cNvGrpSpPr/>
            <p:nvPr/>
          </p:nvGrpSpPr>
          <p:grpSpPr>
            <a:xfrm>
              <a:off x="3467101" y="1432526"/>
              <a:ext cx="2345530" cy="2470282"/>
              <a:chOff x="3467101" y="1432526"/>
              <a:chExt cx="2345530" cy="2470282"/>
            </a:xfrm>
            <a:grpFill/>
          </p:grpSpPr>
          <p:grpSp>
            <p:nvGrpSpPr>
              <p:cNvPr id="593" name="Google Shape;2258;p58">
                <a:extLst>
                  <a:ext uri="{FF2B5EF4-FFF2-40B4-BE49-F238E27FC236}">
                    <a16:creationId xmlns:a16="http://schemas.microsoft.com/office/drawing/2014/main" id="{5D465E11-3D56-4408-B9D6-E5F831A75605}"/>
                  </a:ext>
                </a:extLst>
              </p:cNvPr>
              <p:cNvGrpSpPr/>
              <p:nvPr/>
            </p:nvGrpSpPr>
            <p:grpSpPr>
              <a:xfrm>
                <a:off x="5577233" y="2655644"/>
                <a:ext cx="87950" cy="148727"/>
                <a:chOff x="3561536" y="2585450"/>
                <a:chExt cx="61539" cy="99045"/>
              </a:xfrm>
              <a:grpFill/>
            </p:grpSpPr>
            <p:sp>
              <p:nvSpPr>
                <p:cNvPr id="819" name="Google Shape;2259;p58">
                  <a:extLst>
                    <a:ext uri="{FF2B5EF4-FFF2-40B4-BE49-F238E27FC236}">
                      <a16:creationId xmlns:a16="http://schemas.microsoft.com/office/drawing/2014/main" id="{04E7D48F-0503-43F4-95C1-A1096DA01277}"/>
                    </a:ext>
                  </a:extLst>
                </p:cNvPr>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2260;p58">
                  <a:extLst>
                    <a:ext uri="{FF2B5EF4-FFF2-40B4-BE49-F238E27FC236}">
                      <a16:creationId xmlns:a16="http://schemas.microsoft.com/office/drawing/2014/main" id="{0499E279-AF88-4460-9430-B3B00EB661E4}"/>
                    </a:ext>
                  </a:extLst>
                </p:cNvPr>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grpFill/>
                <a:ln>
                  <a:noFill/>
                </a:ln>
              </p:spPr>
            </p:sp>
          </p:grpSp>
          <p:grpSp>
            <p:nvGrpSpPr>
              <p:cNvPr id="595" name="Google Shape;2264;p58">
                <a:extLst>
                  <a:ext uri="{FF2B5EF4-FFF2-40B4-BE49-F238E27FC236}">
                    <a16:creationId xmlns:a16="http://schemas.microsoft.com/office/drawing/2014/main" id="{A92F2511-E3EF-4080-86AF-174841066CA5}"/>
                  </a:ext>
                </a:extLst>
              </p:cNvPr>
              <p:cNvGrpSpPr/>
              <p:nvPr/>
            </p:nvGrpSpPr>
            <p:grpSpPr>
              <a:xfrm>
                <a:off x="3467101" y="1668828"/>
                <a:ext cx="1366490" cy="1278441"/>
                <a:chOff x="1397225" y="1637375"/>
                <a:chExt cx="1401575" cy="1228250"/>
              </a:xfrm>
              <a:grpFill/>
            </p:grpSpPr>
            <p:sp>
              <p:nvSpPr>
                <p:cNvPr id="813" name="Google Shape;2265;p58">
                  <a:extLst>
                    <a:ext uri="{FF2B5EF4-FFF2-40B4-BE49-F238E27FC236}">
                      <a16:creationId xmlns:a16="http://schemas.microsoft.com/office/drawing/2014/main" id="{51198DD3-C632-483F-B437-C73235A76CC5}"/>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a:noFill/>
                </a:ln>
              </p:spPr>
            </p:sp>
            <p:grpSp>
              <p:nvGrpSpPr>
                <p:cNvPr id="814" name="Google Shape;2266;p58">
                  <a:extLst>
                    <a:ext uri="{FF2B5EF4-FFF2-40B4-BE49-F238E27FC236}">
                      <a16:creationId xmlns:a16="http://schemas.microsoft.com/office/drawing/2014/main" id="{742561CB-DD6B-4D61-A552-82B47D6F93FD}"/>
                    </a:ext>
                  </a:extLst>
                </p:cNvPr>
                <p:cNvGrpSpPr/>
                <p:nvPr/>
              </p:nvGrpSpPr>
              <p:grpSpPr>
                <a:xfrm>
                  <a:off x="1397225" y="1637375"/>
                  <a:ext cx="1398775" cy="1228250"/>
                  <a:chOff x="1397225" y="1637375"/>
                  <a:chExt cx="1398775" cy="1228250"/>
                </a:xfrm>
                <a:grpFill/>
              </p:grpSpPr>
              <p:sp>
                <p:nvSpPr>
                  <p:cNvPr id="815" name="Google Shape;2267;p58">
                    <a:extLst>
                      <a:ext uri="{FF2B5EF4-FFF2-40B4-BE49-F238E27FC236}">
                        <a16:creationId xmlns:a16="http://schemas.microsoft.com/office/drawing/2014/main" id="{1C55D283-7881-4920-807E-B6C6DB75FCDB}"/>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2268;p58">
                    <a:extLst>
                      <a:ext uri="{FF2B5EF4-FFF2-40B4-BE49-F238E27FC236}">
                        <a16:creationId xmlns:a16="http://schemas.microsoft.com/office/drawing/2014/main" id="{8799D321-645A-4F24-8458-4303014B881F}"/>
                      </a:ext>
                    </a:extLst>
                  </p:cNvPr>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596" name="Google Shape;2269;p58">
                <a:extLst>
                  <a:ext uri="{FF2B5EF4-FFF2-40B4-BE49-F238E27FC236}">
                    <a16:creationId xmlns:a16="http://schemas.microsoft.com/office/drawing/2014/main" id="{CF15A59D-C2E3-4BD9-BFBD-C0074553D8FB}"/>
                  </a:ext>
                </a:extLst>
              </p:cNvPr>
              <p:cNvGrpSpPr/>
              <p:nvPr/>
            </p:nvGrpSpPr>
            <p:grpSpPr>
              <a:xfrm>
                <a:off x="4645325" y="3246231"/>
                <a:ext cx="579252" cy="641432"/>
                <a:chOff x="2605700" y="3152850"/>
                <a:chExt cx="594125" cy="616250"/>
              </a:xfrm>
              <a:grpFill/>
            </p:grpSpPr>
            <p:sp>
              <p:nvSpPr>
                <p:cNvPr id="811" name="Google Shape;2270;p58">
                  <a:extLst>
                    <a:ext uri="{FF2B5EF4-FFF2-40B4-BE49-F238E27FC236}">
                      <a16:creationId xmlns:a16="http://schemas.microsoft.com/office/drawing/2014/main" id="{DA950FDD-91EE-4120-A552-03A05E4185BA}"/>
                    </a:ext>
                  </a:extLst>
                </p:cNvPr>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grpFill/>
                <a:ln>
                  <a:noFill/>
                </a:ln>
              </p:spPr>
            </p:sp>
            <p:sp>
              <p:nvSpPr>
                <p:cNvPr id="812" name="Google Shape;2271;p58">
                  <a:extLst>
                    <a:ext uri="{FF2B5EF4-FFF2-40B4-BE49-F238E27FC236}">
                      <a16:creationId xmlns:a16="http://schemas.microsoft.com/office/drawing/2014/main" id="{3200FE1F-1102-4126-B352-3DB5E4CC99E5}"/>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99" name="Google Shape;2278;p58">
                <a:extLst>
                  <a:ext uri="{FF2B5EF4-FFF2-40B4-BE49-F238E27FC236}">
                    <a16:creationId xmlns:a16="http://schemas.microsoft.com/office/drawing/2014/main" id="{4ADFEFD3-0732-4E3A-A3BA-51AC0D9688EF}"/>
                  </a:ext>
                </a:extLst>
              </p:cNvPr>
              <p:cNvSpPr/>
              <p:nvPr/>
            </p:nvSpPr>
            <p:spPr>
              <a:xfrm>
                <a:off x="4772704" y="3055597"/>
                <a:ext cx="38267" cy="1254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2279;p58">
                <a:extLst>
                  <a:ext uri="{FF2B5EF4-FFF2-40B4-BE49-F238E27FC236}">
                    <a16:creationId xmlns:a16="http://schemas.microsoft.com/office/drawing/2014/main" id="{E7AD0AB9-86BD-4C66-9355-D4716DA9ABF7}"/>
                  </a:ext>
                </a:extLst>
              </p:cNvPr>
              <p:cNvSpPr/>
              <p:nvPr/>
            </p:nvSpPr>
            <p:spPr>
              <a:xfrm>
                <a:off x="4706406" y="3033270"/>
                <a:ext cx="54086" cy="38122"/>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2280;p58">
                <a:extLst>
                  <a:ext uri="{FF2B5EF4-FFF2-40B4-BE49-F238E27FC236}">
                    <a16:creationId xmlns:a16="http://schemas.microsoft.com/office/drawing/2014/main" id="{25A0B087-9AE1-4FA5-9B3E-8244D420F4DC}"/>
                  </a:ext>
                </a:extLst>
              </p:cNvPr>
              <p:cNvSpPr/>
              <p:nvPr/>
            </p:nvSpPr>
            <p:spPr>
              <a:xfrm>
                <a:off x="5010352" y="1475540"/>
                <a:ext cx="593146" cy="81075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02" name="Google Shape;2281;p58">
                <a:extLst>
                  <a:ext uri="{FF2B5EF4-FFF2-40B4-BE49-F238E27FC236}">
                    <a16:creationId xmlns:a16="http://schemas.microsoft.com/office/drawing/2014/main" id="{318FDD32-4C49-43FE-B29A-46518147FF69}"/>
                  </a:ext>
                </a:extLst>
              </p:cNvPr>
              <p:cNvGrpSpPr/>
              <p:nvPr/>
            </p:nvGrpSpPr>
            <p:grpSpPr>
              <a:xfrm>
                <a:off x="3979666" y="1432526"/>
                <a:ext cx="1221463" cy="1210394"/>
                <a:chOff x="1922950" y="1410350"/>
                <a:chExt cx="1252825" cy="1162875"/>
              </a:xfrm>
              <a:grpFill/>
            </p:grpSpPr>
            <p:sp>
              <p:nvSpPr>
                <p:cNvPr id="791" name="Google Shape;2282;p58">
                  <a:extLst>
                    <a:ext uri="{FF2B5EF4-FFF2-40B4-BE49-F238E27FC236}">
                      <a16:creationId xmlns:a16="http://schemas.microsoft.com/office/drawing/2014/main" id="{E62ECC40-0DC1-499D-8407-46E2135597F3}"/>
                    </a:ext>
                  </a:extLst>
                </p:cNvPr>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2283;p58">
                  <a:extLst>
                    <a:ext uri="{FF2B5EF4-FFF2-40B4-BE49-F238E27FC236}">
                      <a16:creationId xmlns:a16="http://schemas.microsoft.com/office/drawing/2014/main" id="{6F68586B-65A5-4FE8-95EF-2D5543A0C918}"/>
                    </a:ext>
                  </a:extLst>
                </p:cNvPr>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2284;p58">
                  <a:extLst>
                    <a:ext uri="{FF2B5EF4-FFF2-40B4-BE49-F238E27FC236}">
                      <a16:creationId xmlns:a16="http://schemas.microsoft.com/office/drawing/2014/main" id="{BB8271E0-FE1A-4F76-90DD-7EB3B3BF5DBE}"/>
                    </a:ext>
                  </a:extLst>
                </p:cNvPr>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2285;p58">
                  <a:extLst>
                    <a:ext uri="{FF2B5EF4-FFF2-40B4-BE49-F238E27FC236}">
                      <a16:creationId xmlns:a16="http://schemas.microsoft.com/office/drawing/2014/main" id="{D19C6984-1235-4C37-9AD6-ABCC8A5F26B2}"/>
                    </a:ext>
                  </a:extLst>
                </p:cNvPr>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2286;p58">
                  <a:extLst>
                    <a:ext uri="{FF2B5EF4-FFF2-40B4-BE49-F238E27FC236}">
                      <a16:creationId xmlns:a16="http://schemas.microsoft.com/office/drawing/2014/main" id="{510EA47C-D56F-45C2-A31E-BD7DA67708AB}"/>
                    </a:ext>
                  </a:extLst>
                </p:cNvPr>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2287;p58">
                  <a:extLst>
                    <a:ext uri="{FF2B5EF4-FFF2-40B4-BE49-F238E27FC236}">
                      <a16:creationId xmlns:a16="http://schemas.microsoft.com/office/drawing/2014/main" id="{599ABB1F-87DE-48B0-9088-6302E10EE079}"/>
                    </a:ext>
                  </a:extLst>
                </p:cNvPr>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2288;p58">
                  <a:extLst>
                    <a:ext uri="{FF2B5EF4-FFF2-40B4-BE49-F238E27FC236}">
                      <a16:creationId xmlns:a16="http://schemas.microsoft.com/office/drawing/2014/main" id="{2DE4CB1A-10CA-4596-9767-263B7D9B6489}"/>
                    </a:ext>
                  </a:extLst>
                </p:cNvPr>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2289;p58">
                  <a:extLst>
                    <a:ext uri="{FF2B5EF4-FFF2-40B4-BE49-F238E27FC236}">
                      <a16:creationId xmlns:a16="http://schemas.microsoft.com/office/drawing/2014/main" id="{AB7EAB88-F50F-42C0-B44B-7613BDDBEF4B}"/>
                    </a:ext>
                  </a:extLst>
                </p:cNvPr>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2290;p58">
                  <a:extLst>
                    <a:ext uri="{FF2B5EF4-FFF2-40B4-BE49-F238E27FC236}">
                      <a16:creationId xmlns:a16="http://schemas.microsoft.com/office/drawing/2014/main" id="{05F996EB-B4EC-474E-B941-8FE9F1BAE30E}"/>
                    </a:ext>
                  </a:extLst>
                </p:cNvPr>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2291;p58">
                  <a:extLst>
                    <a:ext uri="{FF2B5EF4-FFF2-40B4-BE49-F238E27FC236}">
                      <a16:creationId xmlns:a16="http://schemas.microsoft.com/office/drawing/2014/main" id="{D7039823-4AEC-4A88-869D-0BC5DAE1CE99}"/>
                    </a:ext>
                  </a:extLst>
                </p:cNvPr>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2292;p58">
                  <a:extLst>
                    <a:ext uri="{FF2B5EF4-FFF2-40B4-BE49-F238E27FC236}">
                      <a16:creationId xmlns:a16="http://schemas.microsoft.com/office/drawing/2014/main" id="{F9F6513D-FF10-4D1E-ABD1-66302680FE59}"/>
                    </a:ext>
                  </a:extLst>
                </p:cNvPr>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2293;p58">
                  <a:extLst>
                    <a:ext uri="{FF2B5EF4-FFF2-40B4-BE49-F238E27FC236}">
                      <a16:creationId xmlns:a16="http://schemas.microsoft.com/office/drawing/2014/main" id="{006F5046-9AEE-49F7-8324-E4DF0DE02245}"/>
                    </a:ext>
                  </a:extLst>
                </p:cNvPr>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3" name="Google Shape;2294;p58">
                  <a:extLst>
                    <a:ext uri="{FF2B5EF4-FFF2-40B4-BE49-F238E27FC236}">
                      <a16:creationId xmlns:a16="http://schemas.microsoft.com/office/drawing/2014/main" id="{88C9E881-11FB-4F36-A457-7A8986D549C0}"/>
                    </a:ext>
                  </a:extLst>
                </p:cNvPr>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2295;p58">
                  <a:extLst>
                    <a:ext uri="{FF2B5EF4-FFF2-40B4-BE49-F238E27FC236}">
                      <a16:creationId xmlns:a16="http://schemas.microsoft.com/office/drawing/2014/main" id="{FD8E90FE-6475-411C-89B6-6301155FA605}"/>
                    </a:ext>
                  </a:extLst>
                </p:cNvPr>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2296;p58">
                  <a:extLst>
                    <a:ext uri="{FF2B5EF4-FFF2-40B4-BE49-F238E27FC236}">
                      <a16:creationId xmlns:a16="http://schemas.microsoft.com/office/drawing/2014/main" id="{75025F08-285A-4357-A33A-DBDD09D84C6A}"/>
                    </a:ext>
                  </a:extLst>
                </p:cNvPr>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2297;p58">
                  <a:extLst>
                    <a:ext uri="{FF2B5EF4-FFF2-40B4-BE49-F238E27FC236}">
                      <a16:creationId xmlns:a16="http://schemas.microsoft.com/office/drawing/2014/main" id="{DBDB21FD-898D-4459-8EA9-A400067678A0}"/>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3" name="Google Shape;2298;p58">
                <a:extLst>
                  <a:ext uri="{FF2B5EF4-FFF2-40B4-BE49-F238E27FC236}">
                    <a16:creationId xmlns:a16="http://schemas.microsoft.com/office/drawing/2014/main" id="{78FA3DA4-4AB9-4A4D-ABDA-F549CF68E152}"/>
                  </a:ext>
                </a:extLst>
              </p:cNvPr>
              <p:cNvSpPr/>
              <p:nvPr/>
            </p:nvSpPr>
            <p:spPr>
              <a:xfrm>
                <a:off x="4617660" y="3056143"/>
                <a:ext cx="31638" cy="13635"/>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2299;p58">
                <a:extLst>
                  <a:ext uri="{FF2B5EF4-FFF2-40B4-BE49-F238E27FC236}">
                    <a16:creationId xmlns:a16="http://schemas.microsoft.com/office/drawing/2014/main" id="{DDCB6E78-1C67-406E-83BB-7B332000EB7E}"/>
                  </a:ext>
                </a:extLst>
              </p:cNvPr>
              <p:cNvSpPr/>
              <p:nvPr/>
            </p:nvSpPr>
            <p:spPr>
              <a:xfrm>
                <a:off x="4671210" y="3032724"/>
                <a:ext cx="40315" cy="30523"/>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2300;p58">
                <a:extLst>
                  <a:ext uri="{FF2B5EF4-FFF2-40B4-BE49-F238E27FC236}">
                    <a16:creationId xmlns:a16="http://schemas.microsoft.com/office/drawing/2014/main" id="{DF5739D3-4712-410D-9FF1-BB68059451D9}"/>
                  </a:ext>
                </a:extLst>
              </p:cNvPr>
              <p:cNvSpPr/>
              <p:nvPr/>
            </p:nvSpPr>
            <p:spPr>
              <a:xfrm>
                <a:off x="4528402" y="2978807"/>
                <a:ext cx="149974" cy="57195"/>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2302;p58">
                <a:extLst>
                  <a:ext uri="{FF2B5EF4-FFF2-40B4-BE49-F238E27FC236}">
                    <a16:creationId xmlns:a16="http://schemas.microsoft.com/office/drawing/2014/main" id="{F49D15D0-CC67-4D2A-964C-7E84A5471F6D}"/>
                  </a:ext>
                </a:extLst>
              </p:cNvPr>
              <p:cNvSpPr/>
              <p:nvPr/>
            </p:nvSpPr>
            <p:spPr>
              <a:xfrm>
                <a:off x="4548803" y="3193875"/>
                <a:ext cx="78071" cy="38148"/>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2303;p58">
                <a:extLst>
                  <a:ext uri="{FF2B5EF4-FFF2-40B4-BE49-F238E27FC236}">
                    <a16:creationId xmlns:a16="http://schemas.microsoft.com/office/drawing/2014/main" id="{F6E2640E-B8CD-4539-A11A-B90B470BD93B}"/>
                  </a:ext>
                </a:extLst>
              </p:cNvPr>
              <p:cNvSpPr/>
              <p:nvPr/>
            </p:nvSpPr>
            <p:spPr>
              <a:xfrm>
                <a:off x="4507513" y="3170482"/>
                <a:ext cx="47432" cy="4738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2304;p58">
                <a:extLst>
                  <a:ext uri="{FF2B5EF4-FFF2-40B4-BE49-F238E27FC236}">
                    <a16:creationId xmlns:a16="http://schemas.microsoft.com/office/drawing/2014/main" id="{49F282A8-8207-4F0A-A268-FD761FBC6E6C}"/>
                  </a:ext>
                </a:extLst>
              </p:cNvPr>
              <p:cNvSpPr/>
              <p:nvPr/>
            </p:nvSpPr>
            <p:spPr>
              <a:xfrm>
                <a:off x="4482505" y="3108394"/>
                <a:ext cx="65810" cy="69712"/>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2305;p58">
                <a:extLst>
                  <a:ext uri="{FF2B5EF4-FFF2-40B4-BE49-F238E27FC236}">
                    <a16:creationId xmlns:a16="http://schemas.microsoft.com/office/drawing/2014/main" id="{A4D5C6F2-224E-492D-B8D6-EF4D6BE47E53}"/>
                  </a:ext>
                </a:extLst>
              </p:cNvPr>
              <p:cNvSpPr/>
              <p:nvPr/>
            </p:nvSpPr>
            <p:spPr>
              <a:xfrm>
                <a:off x="4461080" y="3094239"/>
                <a:ext cx="89283" cy="47932"/>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2306;p58">
                <a:extLst>
                  <a:ext uri="{FF2B5EF4-FFF2-40B4-BE49-F238E27FC236}">
                    <a16:creationId xmlns:a16="http://schemas.microsoft.com/office/drawing/2014/main" id="{AD9749BE-DA84-4AB9-B4D6-08BAB82A14D0}"/>
                  </a:ext>
                </a:extLst>
              </p:cNvPr>
              <p:cNvSpPr/>
              <p:nvPr/>
            </p:nvSpPr>
            <p:spPr>
              <a:xfrm>
                <a:off x="4448844" y="3120390"/>
                <a:ext cx="35221" cy="21780"/>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2307;p58">
                <a:extLst>
                  <a:ext uri="{FF2B5EF4-FFF2-40B4-BE49-F238E27FC236}">
                    <a16:creationId xmlns:a16="http://schemas.microsoft.com/office/drawing/2014/main" id="{608C2E5A-0F31-4FC1-A201-F5602552D6B5}"/>
                  </a:ext>
                </a:extLst>
              </p:cNvPr>
              <p:cNvSpPr/>
              <p:nvPr/>
            </p:nvSpPr>
            <p:spPr>
              <a:xfrm>
                <a:off x="4464663" y="3058849"/>
                <a:ext cx="16331" cy="38148"/>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2308;p58">
                <a:extLst>
                  <a:ext uri="{FF2B5EF4-FFF2-40B4-BE49-F238E27FC236}">
                    <a16:creationId xmlns:a16="http://schemas.microsoft.com/office/drawing/2014/main" id="{614ACD80-3FDF-49A1-8084-E336F9F60DCF}"/>
                  </a:ext>
                </a:extLst>
              </p:cNvPr>
              <p:cNvSpPr/>
              <p:nvPr/>
            </p:nvSpPr>
            <p:spPr>
              <a:xfrm>
                <a:off x="4420302" y="3067567"/>
                <a:ext cx="58157" cy="65366"/>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2309;p58">
                <a:extLst>
                  <a:ext uri="{FF2B5EF4-FFF2-40B4-BE49-F238E27FC236}">
                    <a16:creationId xmlns:a16="http://schemas.microsoft.com/office/drawing/2014/main" id="{D9F6CD83-B7F6-4A85-B040-E311FA86002D}"/>
                  </a:ext>
                </a:extLst>
              </p:cNvPr>
              <p:cNvSpPr/>
              <p:nvPr/>
            </p:nvSpPr>
            <p:spPr>
              <a:xfrm>
                <a:off x="4103584" y="2801314"/>
                <a:ext cx="401906" cy="318010"/>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2310;p58">
                <a:extLst>
                  <a:ext uri="{FF2B5EF4-FFF2-40B4-BE49-F238E27FC236}">
                    <a16:creationId xmlns:a16="http://schemas.microsoft.com/office/drawing/2014/main" id="{38D6E059-D74A-41E9-9A98-EC0E0788A12C}"/>
                  </a:ext>
                </a:extLst>
              </p:cNvPr>
              <p:cNvSpPr/>
              <p:nvPr/>
            </p:nvSpPr>
            <p:spPr>
              <a:xfrm>
                <a:off x="4948637" y="3255416"/>
                <a:ext cx="39803" cy="60995"/>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2311;p58">
                <a:extLst>
                  <a:ext uri="{FF2B5EF4-FFF2-40B4-BE49-F238E27FC236}">
                    <a16:creationId xmlns:a16="http://schemas.microsoft.com/office/drawing/2014/main" id="{56D888B4-7A51-4D1F-93CB-72BFC63D9ECF}"/>
                  </a:ext>
                </a:extLst>
              </p:cNvPr>
              <p:cNvSpPr/>
              <p:nvPr/>
            </p:nvSpPr>
            <p:spPr>
              <a:xfrm>
                <a:off x="4899182" y="3249405"/>
                <a:ext cx="56621" cy="65913"/>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2312;p58">
                <a:extLst>
                  <a:ext uri="{FF2B5EF4-FFF2-40B4-BE49-F238E27FC236}">
                    <a16:creationId xmlns:a16="http://schemas.microsoft.com/office/drawing/2014/main" id="{C2ACE63C-A5A9-4F52-AC59-9C088386613A}"/>
                  </a:ext>
                </a:extLst>
              </p:cNvPr>
              <p:cNvSpPr/>
              <p:nvPr/>
            </p:nvSpPr>
            <p:spPr>
              <a:xfrm>
                <a:off x="4851238" y="3211856"/>
                <a:ext cx="70904" cy="113818"/>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2313;p58">
                <a:extLst>
                  <a:ext uri="{FF2B5EF4-FFF2-40B4-BE49-F238E27FC236}">
                    <a16:creationId xmlns:a16="http://schemas.microsoft.com/office/drawing/2014/main" id="{9310D000-5BC6-42AD-A765-24E481BC3A18}"/>
                  </a:ext>
                </a:extLst>
              </p:cNvPr>
              <p:cNvSpPr/>
              <p:nvPr/>
            </p:nvSpPr>
            <p:spPr>
              <a:xfrm>
                <a:off x="4685493" y="3154140"/>
                <a:ext cx="187194" cy="179705"/>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2314;p58">
                <a:extLst>
                  <a:ext uri="{FF2B5EF4-FFF2-40B4-BE49-F238E27FC236}">
                    <a16:creationId xmlns:a16="http://schemas.microsoft.com/office/drawing/2014/main" id="{1FE5B247-3136-4124-B403-DB9CC41BD17D}"/>
                  </a:ext>
                </a:extLst>
              </p:cNvPr>
              <p:cNvSpPr/>
              <p:nvPr/>
            </p:nvSpPr>
            <p:spPr>
              <a:xfrm>
                <a:off x="4602353" y="3150315"/>
                <a:ext cx="169352" cy="257562"/>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2315;p58">
                <a:extLst>
                  <a:ext uri="{FF2B5EF4-FFF2-40B4-BE49-F238E27FC236}">
                    <a16:creationId xmlns:a16="http://schemas.microsoft.com/office/drawing/2014/main" id="{F84E150E-F9B2-4B60-950E-4ED6108FC202}"/>
                  </a:ext>
                </a:extLst>
              </p:cNvPr>
              <p:cNvSpPr/>
              <p:nvPr/>
            </p:nvSpPr>
            <p:spPr>
              <a:xfrm>
                <a:off x="4573299" y="3321277"/>
                <a:ext cx="83652" cy="98049"/>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2316;p58">
                <a:extLst>
                  <a:ext uri="{FF2B5EF4-FFF2-40B4-BE49-F238E27FC236}">
                    <a16:creationId xmlns:a16="http://schemas.microsoft.com/office/drawing/2014/main" id="{E10D764E-406F-4834-B158-8D1575EE48E4}"/>
                  </a:ext>
                </a:extLst>
              </p:cNvPr>
              <p:cNvSpPr/>
              <p:nvPr/>
            </p:nvSpPr>
            <p:spPr>
              <a:xfrm>
                <a:off x="4568692" y="3343604"/>
                <a:ext cx="181588" cy="285873"/>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2317;p58">
                <a:extLst>
                  <a:ext uri="{FF2B5EF4-FFF2-40B4-BE49-F238E27FC236}">
                    <a16:creationId xmlns:a16="http://schemas.microsoft.com/office/drawing/2014/main" id="{6E1960D5-90E5-4B42-AFFA-9CA6DEE052AA}"/>
                  </a:ext>
                </a:extLst>
              </p:cNvPr>
              <p:cNvSpPr/>
              <p:nvPr/>
            </p:nvSpPr>
            <p:spPr>
              <a:xfrm>
                <a:off x="4737508" y="3492239"/>
                <a:ext cx="175470" cy="20910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2318;p58">
                <a:extLst>
                  <a:ext uri="{FF2B5EF4-FFF2-40B4-BE49-F238E27FC236}">
                    <a16:creationId xmlns:a16="http://schemas.microsoft.com/office/drawing/2014/main" id="{78E1D729-D743-4B90-8AC9-E9DF4CE67193}"/>
                  </a:ext>
                </a:extLst>
              </p:cNvPr>
              <p:cNvSpPr/>
              <p:nvPr/>
            </p:nvSpPr>
            <p:spPr>
              <a:xfrm>
                <a:off x="4843584" y="3640354"/>
                <a:ext cx="120384" cy="135599"/>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2319;p58">
                <a:extLst>
                  <a:ext uri="{FF2B5EF4-FFF2-40B4-BE49-F238E27FC236}">
                    <a16:creationId xmlns:a16="http://schemas.microsoft.com/office/drawing/2014/main" id="{0424AFB4-5BED-40E1-BDAF-2F8E4F68A2CE}"/>
                  </a:ext>
                </a:extLst>
              </p:cNvPr>
              <p:cNvSpPr/>
              <p:nvPr/>
            </p:nvSpPr>
            <p:spPr>
              <a:xfrm>
                <a:off x="4917024" y="3816208"/>
                <a:ext cx="71416" cy="866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2380;p58">
                <a:extLst>
                  <a:ext uri="{FF2B5EF4-FFF2-40B4-BE49-F238E27FC236}">
                    <a16:creationId xmlns:a16="http://schemas.microsoft.com/office/drawing/2014/main" id="{3BF17663-707D-4F3A-BBB4-E7A324DA66D3}"/>
                  </a:ext>
                </a:extLst>
              </p:cNvPr>
              <p:cNvSpPr/>
              <p:nvPr/>
            </p:nvSpPr>
            <p:spPr>
              <a:xfrm>
                <a:off x="5419376" y="2138700"/>
                <a:ext cx="123943" cy="80615"/>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8" name="Google Shape;2407;p58">
                <a:extLst>
                  <a:ext uri="{FF2B5EF4-FFF2-40B4-BE49-F238E27FC236}">
                    <a16:creationId xmlns:a16="http://schemas.microsoft.com/office/drawing/2014/main" id="{4A6447DE-51A9-4CE4-AE2B-A164D9374AB5}"/>
                  </a:ext>
                </a:extLst>
              </p:cNvPr>
              <p:cNvSpPr/>
              <p:nvPr/>
            </p:nvSpPr>
            <p:spPr>
              <a:xfrm>
                <a:off x="5583073" y="2634177"/>
                <a:ext cx="229558" cy="201892"/>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4" name="Rectángulo 3">
            <a:extLst>
              <a:ext uri="{FF2B5EF4-FFF2-40B4-BE49-F238E27FC236}">
                <a16:creationId xmlns:a16="http://schemas.microsoft.com/office/drawing/2014/main" id="{FE05F766-2287-4206-AFF4-06CEE902E148}"/>
              </a:ext>
            </a:extLst>
          </p:cNvPr>
          <p:cNvSpPr/>
          <p:nvPr/>
        </p:nvSpPr>
        <p:spPr>
          <a:xfrm>
            <a:off x="181782" y="1435395"/>
            <a:ext cx="2815084" cy="891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200" b="1" dirty="0">
                <a:latin typeface="Livvic" panose="020B0604020202020204" charset="0"/>
              </a:rPr>
              <a:t>En Iberoamérica conocemos 5 entidades directamente vinculadas a los procesos de cuentas</a:t>
            </a:r>
          </a:p>
        </p:txBody>
      </p:sp>
      <p:sp>
        <p:nvSpPr>
          <p:cNvPr id="72" name="Rectángulo 71">
            <a:extLst>
              <a:ext uri="{FF2B5EF4-FFF2-40B4-BE49-F238E27FC236}">
                <a16:creationId xmlns:a16="http://schemas.microsoft.com/office/drawing/2014/main" id="{986A575B-4B90-4A4B-908F-96E4571037E1}"/>
              </a:ext>
            </a:extLst>
          </p:cNvPr>
          <p:cNvSpPr/>
          <p:nvPr/>
        </p:nvSpPr>
        <p:spPr>
          <a:xfrm>
            <a:off x="181671" y="3004561"/>
            <a:ext cx="2815084" cy="891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100" b="1" dirty="0">
                <a:latin typeface="Livvic" panose="020B0604020202020204" charset="0"/>
              </a:rPr>
              <a:t>No existe un ente central en la región, que facilite los lazos entre entidades para llevar adelante investigaciones patrimoniales</a:t>
            </a:r>
          </a:p>
        </p:txBody>
      </p:sp>
      <p:sp>
        <p:nvSpPr>
          <p:cNvPr id="73" name="Rectángulo 72">
            <a:extLst>
              <a:ext uri="{FF2B5EF4-FFF2-40B4-BE49-F238E27FC236}">
                <a16:creationId xmlns:a16="http://schemas.microsoft.com/office/drawing/2014/main" id="{9DEDA0C5-6F56-4478-A3A3-E7E4F9A596E9}"/>
              </a:ext>
            </a:extLst>
          </p:cNvPr>
          <p:cNvSpPr/>
          <p:nvPr/>
        </p:nvSpPr>
        <p:spPr>
          <a:xfrm>
            <a:off x="6114779" y="1673770"/>
            <a:ext cx="2815084" cy="891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200" b="1" dirty="0">
                <a:latin typeface="Livvic" panose="020B0604020202020204" charset="0"/>
              </a:rPr>
              <a:t>La asistencia técnica internacional es escasa debido al poco conocimiento de las mismas entidades de cuentas.</a:t>
            </a:r>
          </a:p>
        </p:txBody>
      </p:sp>
      <p:sp>
        <p:nvSpPr>
          <p:cNvPr id="5" name="Elipse 4">
            <a:extLst>
              <a:ext uri="{FF2B5EF4-FFF2-40B4-BE49-F238E27FC236}">
                <a16:creationId xmlns:a16="http://schemas.microsoft.com/office/drawing/2014/main" id="{2D591A77-CC98-4E27-AA3D-C951FD9843DB}"/>
              </a:ext>
            </a:extLst>
          </p:cNvPr>
          <p:cNvSpPr/>
          <p:nvPr/>
        </p:nvSpPr>
        <p:spPr>
          <a:xfrm>
            <a:off x="3148079" y="1489818"/>
            <a:ext cx="116615" cy="1143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5" name="Elipse 74">
            <a:extLst>
              <a:ext uri="{FF2B5EF4-FFF2-40B4-BE49-F238E27FC236}">
                <a16:creationId xmlns:a16="http://schemas.microsoft.com/office/drawing/2014/main" id="{972A9185-7B2B-4791-B5CE-41D2275473D7}"/>
              </a:ext>
            </a:extLst>
          </p:cNvPr>
          <p:cNvSpPr/>
          <p:nvPr/>
        </p:nvSpPr>
        <p:spPr>
          <a:xfrm>
            <a:off x="3150878" y="3090016"/>
            <a:ext cx="116615" cy="1143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6" name="Elipse 75">
            <a:extLst>
              <a:ext uri="{FF2B5EF4-FFF2-40B4-BE49-F238E27FC236}">
                <a16:creationId xmlns:a16="http://schemas.microsoft.com/office/drawing/2014/main" id="{72DB01AE-40A2-4507-A04F-322AE880B1F2}"/>
              </a:ext>
            </a:extLst>
          </p:cNvPr>
          <p:cNvSpPr/>
          <p:nvPr/>
        </p:nvSpPr>
        <p:spPr>
          <a:xfrm>
            <a:off x="5851959" y="1748687"/>
            <a:ext cx="116615" cy="1143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7" name="Rectángulo 76">
            <a:extLst>
              <a:ext uri="{FF2B5EF4-FFF2-40B4-BE49-F238E27FC236}">
                <a16:creationId xmlns:a16="http://schemas.microsoft.com/office/drawing/2014/main" id="{C4B50791-36C6-4EE9-9065-947663FA3136}"/>
              </a:ext>
            </a:extLst>
          </p:cNvPr>
          <p:cNvSpPr/>
          <p:nvPr/>
        </p:nvSpPr>
        <p:spPr>
          <a:xfrm>
            <a:off x="6114779" y="3000807"/>
            <a:ext cx="2815084" cy="10579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200" b="1" dirty="0">
                <a:latin typeface="Livvic" panose="020B0604020202020204" charset="0"/>
              </a:rPr>
              <a:t>Se carece de procesos metodológicos científicos para el mejoramiento e innovación de la labor de investigación dentro de la jurisdicción.</a:t>
            </a:r>
          </a:p>
        </p:txBody>
      </p:sp>
      <p:sp>
        <p:nvSpPr>
          <p:cNvPr id="78" name="Elipse 77">
            <a:extLst>
              <a:ext uri="{FF2B5EF4-FFF2-40B4-BE49-F238E27FC236}">
                <a16:creationId xmlns:a16="http://schemas.microsoft.com/office/drawing/2014/main" id="{0B1527B7-9A4B-45BA-8802-597A42EB133B}"/>
              </a:ext>
            </a:extLst>
          </p:cNvPr>
          <p:cNvSpPr/>
          <p:nvPr/>
        </p:nvSpPr>
        <p:spPr>
          <a:xfrm>
            <a:off x="5851959" y="3173254"/>
            <a:ext cx="116615" cy="1143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grpSp>
        <p:nvGrpSpPr>
          <p:cNvPr id="81" name="Grupo 80">
            <a:extLst>
              <a:ext uri="{FF2B5EF4-FFF2-40B4-BE49-F238E27FC236}">
                <a16:creationId xmlns:a16="http://schemas.microsoft.com/office/drawing/2014/main" id="{CA796E1B-3FF8-43C0-853B-451A3DAD252D}"/>
              </a:ext>
            </a:extLst>
          </p:cNvPr>
          <p:cNvGrpSpPr/>
          <p:nvPr/>
        </p:nvGrpSpPr>
        <p:grpSpPr>
          <a:xfrm>
            <a:off x="7654751" y="4462754"/>
            <a:ext cx="1447482" cy="663305"/>
            <a:chOff x="4508807" y="1841501"/>
            <a:chExt cx="3046219" cy="1282700"/>
          </a:xfrm>
          <a:solidFill>
            <a:srgbClr val="D93C1D"/>
          </a:solidFill>
        </p:grpSpPr>
        <p:pic>
          <p:nvPicPr>
            <p:cNvPr id="82" name="Imagen 81">
              <a:extLst>
                <a:ext uri="{FF2B5EF4-FFF2-40B4-BE49-F238E27FC236}">
                  <a16:creationId xmlns:a16="http://schemas.microsoft.com/office/drawing/2014/main" id="{D32BE750-F062-4604-A9B3-E4DD5FF5F1DF}"/>
                </a:ext>
              </a:extLst>
            </p:cNvPr>
            <p:cNvPicPr>
              <a:picLocks noChangeAspect="1"/>
            </p:cNvPicPr>
            <p:nvPr/>
          </p:nvPicPr>
          <p:blipFill>
            <a:blip r:embed="rId3"/>
            <a:stretch>
              <a:fillRect/>
            </a:stretch>
          </p:blipFill>
          <p:spPr>
            <a:xfrm>
              <a:off x="4508807" y="1841501"/>
              <a:ext cx="1282701" cy="1282700"/>
            </a:xfrm>
            <a:prstGeom prst="rect">
              <a:avLst/>
            </a:prstGeom>
            <a:noFill/>
          </p:spPr>
        </p:pic>
        <p:sp>
          <p:nvSpPr>
            <p:cNvPr id="83" name="Google Shape;169;p29">
              <a:extLst>
                <a:ext uri="{FF2B5EF4-FFF2-40B4-BE49-F238E27FC236}">
                  <a16:creationId xmlns:a16="http://schemas.microsoft.com/office/drawing/2014/main" id="{D7E56A6F-951F-4727-B327-CAC55C4A6E76}"/>
                </a:ext>
              </a:extLst>
            </p:cNvPr>
            <p:cNvSpPr txBox="1">
              <a:spLocks/>
            </p:cNvSpPr>
            <p:nvPr/>
          </p:nvSpPr>
          <p:spPr>
            <a:xfrm>
              <a:off x="5150156" y="2482850"/>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rgbClr val="C00000"/>
                  </a:solidFill>
                </a:rPr>
                <a:t>Red </a:t>
              </a:r>
            </a:p>
            <a:p>
              <a:r>
                <a:rPr lang="es-PA" sz="900" dirty="0">
                  <a:solidFill>
                    <a:srgbClr val="C00000"/>
                  </a:solidFill>
                </a:rPr>
                <a:t>Internacional de</a:t>
              </a:r>
            </a:p>
            <a:p>
              <a:r>
                <a:rPr lang="es-PA" sz="900" dirty="0">
                  <a:solidFill>
                    <a:srgbClr val="C00000"/>
                  </a:solidFill>
                </a:rPr>
                <a:t> Investigación</a:t>
              </a:r>
            </a:p>
            <a:p>
              <a:r>
                <a:rPr lang="es-PA" sz="900" dirty="0">
                  <a:solidFill>
                    <a:srgbClr val="C00000"/>
                  </a:solidFill>
                </a:rPr>
                <a:t>De Cuentas</a:t>
              </a:r>
            </a:p>
            <a:p>
              <a:endParaRPr lang="es-PA" sz="900" dirty="0">
                <a:solidFill>
                  <a:srgbClr val="C00000"/>
                </a:solidFill>
              </a:endParaRPr>
            </a:p>
          </p:txBody>
        </p:sp>
      </p:grpSp>
      <p:grpSp>
        <p:nvGrpSpPr>
          <p:cNvPr id="7" name="Grupo 6">
            <a:extLst>
              <a:ext uri="{FF2B5EF4-FFF2-40B4-BE49-F238E27FC236}">
                <a16:creationId xmlns:a16="http://schemas.microsoft.com/office/drawing/2014/main" id="{759EE3C6-F7F0-4150-A408-8652FA109A21}"/>
              </a:ext>
            </a:extLst>
          </p:cNvPr>
          <p:cNvGrpSpPr/>
          <p:nvPr/>
        </p:nvGrpSpPr>
        <p:grpSpPr>
          <a:xfrm>
            <a:off x="140841" y="2305869"/>
            <a:ext cx="3662907" cy="677108"/>
            <a:chOff x="178941" y="2369369"/>
            <a:chExt cx="3662907" cy="677108"/>
          </a:xfrm>
        </p:grpSpPr>
        <p:sp>
          <p:nvSpPr>
            <p:cNvPr id="6" name="CuadroTexto 5">
              <a:extLst>
                <a:ext uri="{FF2B5EF4-FFF2-40B4-BE49-F238E27FC236}">
                  <a16:creationId xmlns:a16="http://schemas.microsoft.com/office/drawing/2014/main" id="{5C5A1BFF-AE43-4FCD-8797-C16E2C549078}"/>
                </a:ext>
              </a:extLst>
            </p:cNvPr>
            <p:cNvSpPr txBox="1"/>
            <p:nvPr/>
          </p:nvSpPr>
          <p:spPr>
            <a:xfrm>
              <a:off x="178941" y="2369369"/>
              <a:ext cx="2043210" cy="677108"/>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República Dominicana </a:t>
              </a:r>
            </a:p>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España</a:t>
              </a:r>
            </a:p>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Honduras</a:t>
              </a:r>
            </a:p>
            <a:p>
              <a:pPr marL="285750" indent="-285750">
                <a:buFont typeface="Arial" panose="020B0604020202020204" pitchFamily="34" charset="0"/>
                <a:buChar char="•"/>
              </a:pPr>
              <a:endParaRPr lang="es-PA" sz="1100" dirty="0">
                <a:latin typeface="Livvic" panose="020B0604020202020204" charset="0"/>
              </a:endParaRPr>
            </a:p>
          </p:txBody>
        </p:sp>
        <p:sp>
          <p:nvSpPr>
            <p:cNvPr id="84" name="CuadroTexto 83">
              <a:extLst>
                <a:ext uri="{FF2B5EF4-FFF2-40B4-BE49-F238E27FC236}">
                  <a16:creationId xmlns:a16="http://schemas.microsoft.com/office/drawing/2014/main" id="{0AC71A16-61F0-4A13-9613-B5955429C30D}"/>
                </a:ext>
              </a:extLst>
            </p:cNvPr>
            <p:cNvSpPr txBox="1"/>
            <p:nvPr/>
          </p:nvSpPr>
          <p:spPr>
            <a:xfrm>
              <a:off x="1798638" y="2369369"/>
              <a:ext cx="2043210" cy="646331"/>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Panamá</a:t>
              </a:r>
            </a:p>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Portugal</a:t>
              </a:r>
            </a:p>
            <a:p>
              <a:pPr marL="285750" indent="-285750">
                <a:buClr>
                  <a:srgbClr val="C00000"/>
                </a:buClr>
                <a:buFont typeface="Arial" panose="020B0604020202020204" pitchFamily="34" charset="0"/>
                <a:buChar char="•"/>
              </a:pPr>
              <a:r>
                <a:rPr lang="es-PA" sz="900" b="1" dirty="0">
                  <a:solidFill>
                    <a:srgbClr val="C00000"/>
                  </a:solidFill>
                  <a:latin typeface="Livvic" panose="020B0604020202020204" charset="0"/>
                </a:rPr>
                <a:t>Colombia</a:t>
              </a:r>
            </a:p>
            <a:p>
              <a:pPr>
                <a:buClr>
                  <a:srgbClr val="C00000"/>
                </a:buClr>
              </a:pPr>
              <a:endParaRPr lang="es-PA" sz="900" b="1" dirty="0">
                <a:solidFill>
                  <a:srgbClr val="C00000"/>
                </a:solidFill>
                <a:latin typeface="Livvic" panose="020B0604020202020204" charset="0"/>
              </a:endParaRPr>
            </a:p>
          </p:txBody>
        </p:sp>
      </p:grpSp>
    </p:spTree>
    <p:extLst>
      <p:ext uri="{BB962C8B-B14F-4D97-AF65-F5344CB8AC3E}">
        <p14:creationId xmlns:p14="http://schemas.microsoft.com/office/powerpoint/2010/main" val="282853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12" name="Imagen 11">
            <a:extLst>
              <a:ext uri="{FF2B5EF4-FFF2-40B4-BE49-F238E27FC236}">
                <a16:creationId xmlns:a16="http://schemas.microsoft.com/office/drawing/2014/main" id="{5F5F7E54-C6EB-4D53-AD9B-190CE462440B}"/>
              </a:ext>
            </a:extLst>
          </p:cNvPr>
          <p:cNvPicPr>
            <a:picLocks noChangeAspect="1"/>
          </p:cNvPicPr>
          <p:nvPr/>
        </p:nvPicPr>
        <p:blipFill rotWithShape="1">
          <a:blip r:embed="rId3"/>
          <a:srcRect t="63252" b="21389"/>
          <a:stretch/>
        </p:blipFill>
        <p:spPr>
          <a:xfrm>
            <a:off x="4271181" y="3313195"/>
            <a:ext cx="6872070" cy="1583130"/>
          </a:xfrm>
          <a:prstGeom prst="rect">
            <a:avLst/>
          </a:prstGeom>
        </p:spPr>
      </p:pic>
      <p:pic>
        <p:nvPicPr>
          <p:cNvPr id="9" name="Imagen 8">
            <a:extLst>
              <a:ext uri="{FF2B5EF4-FFF2-40B4-BE49-F238E27FC236}">
                <a16:creationId xmlns:a16="http://schemas.microsoft.com/office/drawing/2014/main" id="{FDDAAA98-2881-40EE-AB48-D6AC5145AF4B}"/>
              </a:ext>
            </a:extLst>
          </p:cNvPr>
          <p:cNvPicPr>
            <a:picLocks noChangeAspect="1"/>
          </p:cNvPicPr>
          <p:nvPr/>
        </p:nvPicPr>
        <p:blipFill rotWithShape="1">
          <a:blip r:embed="rId4"/>
          <a:srcRect t="29133" b="25002"/>
          <a:stretch/>
        </p:blipFill>
        <p:spPr>
          <a:xfrm>
            <a:off x="2070102" y="1859460"/>
            <a:ext cx="4415903" cy="1350227"/>
          </a:xfrm>
          <a:prstGeom prst="rect">
            <a:avLst/>
          </a:prstGeom>
        </p:spPr>
      </p:pic>
      <p:pic>
        <p:nvPicPr>
          <p:cNvPr id="7" name="Imagen 6">
            <a:extLst>
              <a:ext uri="{FF2B5EF4-FFF2-40B4-BE49-F238E27FC236}">
                <a16:creationId xmlns:a16="http://schemas.microsoft.com/office/drawing/2014/main" id="{F66F87C5-D494-44E4-BB4E-C5FF583FB400}"/>
              </a:ext>
            </a:extLst>
          </p:cNvPr>
          <p:cNvPicPr>
            <a:picLocks noChangeAspect="1"/>
          </p:cNvPicPr>
          <p:nvPr/>
        </p:nvPicPr>
        <p:blipFill rotWithShape="1">
          <a:blip r:embed="rId5"/>
          <a:srcRect t="49760" b="17724"/>
          <a:stretch/>
        </p:blipFill>
        <p:spPr>
          <a:xfrm>
            <a:off x="3997128" y="210090"/>
            <a:ext cx="6555563" cy="1422974"/>
          </a:xfrm>
          <a:prstGeom prst="rect">
            <a:avLst/>
          </a:prstGeom>
        </p:spPr>
      </p:pic>
      <p:sp>
        <p:nvSpPr>
          <p:cNvPr id="420" name="Google Shape;420;p45"/>
          <p:cNvSpPr txBox="1">
            <a:spLocks noGrp="1"/>
          </p:cNvSpPr>
          <p:nvPr>
            <p:ph type="subTitle" idx="1"/>
          </p:nvPr>
        </p:nvSpPr>
        <p:spPr>
          <a:xfrm flipH="1">
            <a:off x="6486004" y="2410368"/>
            <a:ext cx="2128183" cy="753600"/>
          </a:xfrm>
          <a:prstGeom prst="rect">
            <a:avLst/>
          </a:prstGeom>
        </p:spPr>
        <p:txBody>
          <a:bodyPr spcFirstLastPara="1" wrap="square" lIns="91425" tIns="91425" rIns="91425" bIns="91425" anchor="t" anchorCtr="0">
            <a:noAutofit/>
          </a:bodyPr>
          <a:lstStyle/>
          <a:p>
            <a:pPr marL="0" indent="0" algn="l"/>
            <a:r>
              <a:rPr lang="es-PA" sz="1050" dirty="0"/>
              <a:t>Identificación de los implicados. </a:t>
            </a:r>
          </a:p>
          <a:p>
            <a:pPr marL="0" lvl="0" indent="0" algn="l" rtl="0">
              <a:spcBef>
                <a:spcPts val="0"/>
              </a:spcBef>
              <a:spcAft>
                <a:spcPts val="0"/>
              </a:spcAft>
              <a:buNone/>
            </a:pPr>
            <a:endParaRPr dirty="0"/>
          </a:p>
        </p:txBody>
      </p:sp>
      <p:sp>
        <p:nvSpPr>
          <p:cNvPr id="431" name="Google Shape;431;p45"/>
          <p:cNvSpPr txBox="1">
            <a:spLocks noGrp="1"/>
          </p:cNvSpPr>
          <p:nvPr>
            <p:ph type="subTitle" idx="4"/>
          </p:nvPr>
        </p:nvSpPr>
        <p:spPr>
          <a:xfrm>
            <a:off x="1985037" y="3963929"/>
            <a:ext cx="2201079" cy="1112400"/>
          </a:xfrm>
          <a:prstGeom prst="rect">
            <a:avLst/>
          </a:prstGeom>
        </p:spPr>
        <p:txBody>
          <a:bodyPr spcFirstLastPara="1" wrap="square" lIns="91425" tIns="91425" rIns="91425" bIns="91425" anchor="t" anchorCtr="0">
            <a:noAutofit/>
          </a:bodyPr>
          <a:lstStyle/>
          <a:p>
            <a:pPr marL="0" indent="0"/>
            <a:r>
              <a:rPr lang="es-PA" sz="1050" dirty="0"/>
              <a:t>Localización y recuperación de los fondos y patrimonios que han sido mal utilizados o han generado lesión patrimonial. </a:t>
            </a:r>
          </a:p>
          <a:p>
            <a:pPr marL="0" lvl="0" indent="0" algn="l" rtl="0">
              <a:spcBef>
                <a:spcPts val="0"/>
              </a:spcBef>
              <a:spcAft>
                <a:spcPts val="0"/>
              </a:spcAft>
              <a:buNone/>
            </a:pPr>
            <a:endParaRPr lang="es-PA" dirty="0"/>
          </a:p>
          <a:p>
            <a:pPr marL="0" lvl="0" indent="0" algn="l" rtl="0">
              <a:spcBef>
                <a:spcPts val="0"/>
              </a:spcBef>
              <a:spcAft>
                <a:spcPts val="0"/>
              </a:spcAft>
              <a:buNone/>
            </a:pPr>
            <a:endParaRPr dirty="0"/>
          </a:p>
        </p:txBody>
      </p:sp>
      <p:sp>
        <p:nvSpPr>
          <p:cNvPr id="425" name="Google Shape;425;p45"/>
          <p:cNvSpPr txBox="1">
            <a:spLocks noGrp="1"/>
          </p:cNvSpPr>
          <p:nvPr>
            <p:ph type="ctrTitle" idx="6"/>
          </p:nvPr>
        </p:nvSpPr>
        <p:spPr>
          <a:xfrm rot="16200000">
            <a:off x="-1503359" y="1811795"/>
            <a:ext cx="3784145" cy="487500"/>
          </a:xfrm>
          <a:prstGeom prst="rect">
            <a:avLst/>
          </a:prstGeom>
        </p:spPr>
        <p:txBody>
          <a:bodyPr spcFirstLastPara="1" wrap="square" lIns="91425" tIns="91425" rIns="91425" bIns="91425" anchor="ctr" anchorCtr="0">
            <a:noAutofit/>
          </a:bodyPr>
          <a:lstStyle/>
          <a:p>
            <a:r>
              <a:rPr lang="es-PA" dirty="0">
                <a:solidFill>
                  <a:srgbClr val="000000"/>
                </a:solidFill>
              </a:rPr>
              <a:t> Soluciones a la jurisdicción de Cuentas </a:t>
            </a:r>
          </a:p>
        </p:txBody>
      </p:sp>
      <p:sp>
        <p:nvSpPr>
          <p:cNvPr id="424" name="Google Shape;424;p45"/>
          <p:cNvSpPr/>
          <p:nvPr/>
        </p:nvSpPr>
        <p:spPr>
          <a:xfrm>
            <a:off x="2076007" y="348210"/>
            <a:ext cx="2716200" cy="512100"/>
          </a:xfrm>
          <a:prstGeom prst="rect">
            <a:avLst/>
          </a:prstGeom>
          <a:solidFill>
            <a:srgbClr val="C00000">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45"/>
          <p:cNvSpPr/>
          <p:nvPr/>
        </p:nvSpPr>
        <p:spPr>
          <a:xfrm>
            <a:off x="2070102" y="3461101"/>
            <a:ext cx="2716200" cy="512100"/>
          </a:xfrm>
          <a:prstGeom prst="rect">
            <a:avLst/>
          </a:prstGeom>
          <a:solidFill>
            <a:srgbClr val="C00000">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45"/>
          <p:cNvSpPr/>
          <p:nvPr/>
        </p:nvSpPr>
        <p:spPr>
          <a:xfrm flipH="1">
            <a:off x="5897988" y="1898268"/>
            <a:ext cx="2716200" cy="512100"/>
          </a:xfrm>
          <a:prstGeom prst="rect">
            <a:avLst/>
          </a:prstGeom>
          <a:solidFill>
            <a:srgbClr val="C00000">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CuadroTexto 2">
            <a:extLst>
              <a:ext uri="{FF2B5EF4-FFF2-40B4-BE49-F238E27FC236}">
                <a16:creationId xmlns:a16="http://schemas.microsoft.com/office/drawing/2014/main" id="{6DC0E88C-EA77-407A-B9F4-385FBAA6A3EA}"/>
              </a:ext>
            </a:extLst>
          </p:cNvPr>
          <p:cNvSpPr txBox="1"/>
          <p:nvPr/>
        </p:nvSpPr>
        <p:spPr>
          <a:xfrm>
            <a:off x="1985038" y="855958"/>
            <a:ext cx="1925853" cy="900246"/>
          </a:xfrm>
          <a:prstGeom prst="rect">
            <a:avLst/>
          </a:prstGeom>
          <a:noFill/>
        </p:spPr>
        <p:txBody>
          <a:bodyPr wrap="square" rtlCol="0">
            <a:spAutoFit/>
          </a:bodyPr>
          <a:lstStyle/>
          <a:p>
            <a:r>
              <a:rPr lang="es-PA" sz="1050" dirty="0">
                <a:latin typeface="Catamaran Light" panose="020B0604020202020204" charset="0"/>
                <a:cs typeface="Catamaran Light" panose="020B0604020202020204" charset="0"/>
              </a:rPr>
              <a:t>Cooperar en el desarrollo y fortalecimiento técnico de la investigación y procesos de cuentas.</a:t>
            </a:r>
          </a:p>
          <a:p>
            <a:pPr algn="r"/>
            <a:endParaRPr lang="es-PA" sz="1050" dirty="0"/>
          </a:p>
        </p:txBody>
      </p:sp>
      <p:grpSp>
        <p:nvGrpSpPr>
          <p:cNvPr id="18" name="Grupo 17">
            <a:extLst>
              <a:ext uri="{FF2B5EF4-FFF2-40B4-BE49-F238E27FC236}">
                <a16:creationId xmlns:a16="http://schemas.microsoft.com/office/drawing/2014/main" id="{F1C8EEE2-9377-44EC-8C05-44F19E53BB1F}"/>
              </a:ext>
            </a:extLst>
          </p:cNvPr>
          <p:cNvGrpSpPr/>
          <p:nvPr/>
        </p:nvGrpSpPr>
        <p:grpSpPr>
          <a:xfrm>
            <a:off x="0" y="4426187"/>
            <a:ext cx="1447482" cy="663305"/>
            <a:chOff x="4508807" y="1841501"/>
            <a:chExt cx="3046219" cy="1282700"/>
          </a:xfrm>
          <a:solidFill>
            <a:srgbClr val="D93C1D"/>
          </a:solidFill>
        </p:grpSpPr>
        <p:pic>
          <p:nvPicPr>
            <p:cNvPr id="19" name="Imagen 18">
              <a:extLst>
                <a:ext uri="{FF2B5EF4-FFF2-40B4-BE49-F238E27FC236}">
                  <a16:creationId xmlns:a16="http://schemas.microsoft.com/office/drawing/2014/main" id="{D2B89B6B-6E4E-4278-8623-56DB976E58C7}"/>
                </a:ext>
              </a:extLst>
            </p:cNvPr>
            <p:cNvPicPr>
              <a:picLocks noChangeAspect="1"/>
            </p:cNvPicPr>
            <p:nvPr/>
          </p:nvPicPr>
          <p:blipFill>
            <a:blip r:embed="rId6"/>
            <a:stretch>
              <a:fillRect/>
            </a:stretch>
          </p:blipFill>
          <p:spPr>
            <a:xfrm>
              <a:off x="4508807" y="1841501"/>
              <a:ext cx="1282701" cy="1282700"/>
            </a:xfrm>
            <a:prstGeom prst="rect">
              <a:avLst/>
            </a:prstGeom>
            <a:noFill/>
          </p:spPr>
        </p:pic>
        <p:sp>
          <p:nvSpPr>
            <p:cNvPr id="20" name="Google Shape;169;p29">
              <a:extLst>
                <a:ext uri="{FF2B5EF4-FFF2-40B4-BE49-F238E27FC236}">
                  <a16:creationId xmlns:a16="http://schemas.microsoft.com/office/drawing/2014/main" id="{E88A0CD7-F28A-4176-8601-9F09DCEB9DD1}"/>
                </a:ext>
              </a:extLst>
            </p:cNvPr>
            <p:cNvSpPr txBox="1">
              <a:spLocks/>
            </p:cNvSpPr>
            <p:nvPr/>
          </p:nvSpPr>
          <p:spPr>
            <a:xfrm>
              <a:off x="5150156" y="2482850"/>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rgbClr val="C00000"/>
                  </a:solidFill>
                </a:rPr>
                <a:t>Red </a:t>
              </a:r>
            </a:p>
            <a:p>
              <a:r>
                <a:rPr lang="es-PA" sz="900" dirty="0">
                  <a:solidFill>
                    <a:srgbClr val="C00000"/>
                  </a:solidFill>
                </a:rPr>
                <a:t>Internacional de</a:t>
              </a:r>
            </a:p>
            <a:p>
              <a:r>
                <a:rPr lang="es-PA" sz="900" dirty="0">
                  <a:solidFill>
                    <a:srgbClr val="C00000"/>
                  </a:solidFill>
                </a:rPr>
                <a:t> Investigación</a:t>
              </a:r>
            </a:p>
            <a:p>
              <a:r>
                <a:rPr lang="es-PA" sz="900" dirty="0">
                  <a:solidFill>
                    <a:srgbClr val="C00000"/>
                  </a:solidFill>
                </a:rPr>
                <a:t>De Cuentas</a:t>
              </a:r>
            </a:p>
            <a:p>
              <a:endParaRPr lang="es-PA" sz="900" dirty="0">
                <a:solidFill>
                  <a:srgbClr val="C00000"/>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80" name="Google Shape;180;p30"/>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30"/>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30"/>
          <p:cNvSpPr/>
          <p:nvPr/>
        </p:nvSpPr>
        <p:spPr>
          <a:xfrm>
            <a:off x="0" y="2642833"/>
            <a:ext cx="3607500" cy="2511300"/>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30"/>
          <p:cNvSpPr/>
          <p:nvPr/>
        </p:nvSpPr>
        <p:spPr>
          <a:xfrm>
            <a:off x="3607486" y="-13774"/>
            <a:ext cx="3607500" cy="2645974"/>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30"/>
          <p:cNvSpPr txBox="1">
            <a:spLocks noGrp="1"/>
          </p:cNvSpPr>
          <p:nvPr>
            <p:ph type="ctrTitle"/>
          </p:nvPr>
        </p:nvSpPr>
        <p:spPr>
          <a:xfrm>
            <a:off x="355429" y="682533"/>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PA" dirty="0"/>
              <a:t>Procesos de oficios más ágiles </a:t>
            </a:r>
            <a:endParaRPr dirty="0">
              <a:solidFill>
                <a:schemeClr val="dk1"/>
              </a:solidFill>
            </a:endParaRPr>
          </a:p>
        </p:txBody>
      </p:sp>
      <p:sp>
        <p:nvSpPr>
          <p:cNvPr id="181" name="Google Shape;181;p30"/>
          <p:cNvSpPr txBox="1">
            <a:spLocks noGrp="1"/>
          </p:cNvSpPr>
          <p:nvPr>
            <p:ph type="subTitle" idx="1"/>
          </p:nvPr>
        </p:nvSpPr>
        <p:spPr>
          <a:xfrm>
            <a:off x="355438" y="1251349"/>
            <a:ext cx="2480700" cy="53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PA" dirty="0"/>
              <a:t>Gestionar los debidos oficios directamente con las instancias correspondientes para dinamizar y lograr resultados en tiempos óptimos.</a:t>
            </a:r>
            <a:endParaRPr dirty="0"/>
          </a:p>
        </p:txBody>
      </p:sp>
      <p:sp>
        <p:nvSpPr>
          <p:cNvPr id="184" name="Google Shape;184;p30"/>
          <p:cNvSpPr txBox="1">
            <a:spLocks noGrp="1"/>
          </p:cNvSpPr>
          <p:nvPr>
            <p:ph type="ctrTitle" idx="2"/>
          </p:nvPr>
        </p:nvSpPr>
        <p:spPr>
          <a:xfrm>
            <a:off x="4139237" y="708526"/>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PA" dirty="0">
                <a:solidFill>
                  <a:schemeClr val="lt1"/>
                </a:solidFill>
              </a:rPr>
              <a:t>Integrar y estandarizar políticas de cuentas</a:t>
            </a:r>
            <a:endParaRPr dirty="0">
              <a:solidFill>
                <a:schemeClr val="lt1"/>
              </a:solidFill>
            </a:endParaRPr>
          </a:p>
        </p:txBody>
      </p:sp>
      <p:sp>
        <p:nvSpPr>
          <p:cNvPr id="182" name="Google Shape;182;p30"/>
          <p:cNvSpPr txBox="1">
            <a:spLocks noGrp="1"/>
          </p:cNvSpPr>
          <p:nvPr>
            <p:ph type="subTitle" idx="3"/>
          </p:nvPr>
        </p:nvSpPr>
        <p:spPr>
          <a:xfrm>
            <a:off x="4139237" y="1378942"/>
            <a:ext cx="2586000" cy="745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PA" dirty="0">
                <a:solidFill>
                  <a:schemeClr val="lt1"/>
                </a:solidFill>
              </a:rPr>
              <a:t>Crear, de manera conjunta, aspectos similares en los procesos de cuentas, que integren y faciliten la detección de lesiones al patrimonio del Estado, esto haciendo más sencillos los procesos de investigación.</a:t>
            </a:r>
            <a:endParaRPr dirty="0">
              <a:solidFill>
                <a:schemeClr val="lt1"/>
              </a:solidFill>
            </a:endParaRPr>
          </a:p>
        </p:txBody>
      </p:sp>
      <p:sp>
        <p:nvSpPr>
          <p:cNvPr id="185" name="Google Shape;185;p30"/>
          <p:cNvSpPr txBox="1">
            <a:spLocks noGrp="1"/>
          </p:cNvSpPr>
          <p:nvPr>
            <p:ph type="ctrTitle" idx="4"/>
          </p:nvPr>
        </p:nvSpPr>
        <p:spPr>
          <a:xfrm>
            <a:off x="429860" y="3214967"/>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PA" dirty="0">
                <a:solidFill>
                  <a:schemeClr val="lt1"/>
                </a:solidFill>
              </a:rPr>
              <a:t>Fortalecer las instancias de cuentas</a:t>
            </a:r>
            <a:endParaRPr dirty="0">
              <a:solidFill>
                <a:schemeClr val="lt1"/>
              </a:solidFill>
            </a:endParaRPr>
          </a:p>
        </p:txBody>
      </p:sp>
      <p:sp>
        <p:nvSpPr>
          <p:cNvPr id="183" name="Google Shape;183;p30"/>
          <p:cNvSpPr txBox="1">
            <a:spLocks noGrp="1"/>
          </p:cNvSpPr>
          <p:nvPr>
            <p:ph type="subTitle" idx="5"/>
          </p:nvPr>
        </p:nvSpPr>
        <p:spPr>
          <a:xfrm>
            <a:off x="429861" y="3797248"/>
            <a:ext cx="2480700" cy="946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dirty="0">
                <a:solidFill>
                  <a:schemeClr val="lt1"/>
                </a:solidFill>
              </a:rPr>
              <a:t>Generar </a:t>
            </a:r>
            <a:r>
              <a:rPr lang="es-PA" dirty="0">
                <a:solidFill>
                  <a:schemeClr val="lt1"/>
                </a:solidFill>
              </a:rPr>
              <a:t>innovaciones que mejoren los puntos débiles de  nuestras instancias y procesos para optimizar el funcionamiento de las mismas a un nivel equitativo internacional. </a:t>
            </a:r>
            <a:endParaRPr dirty="0">
              <a:solidFill>
                <a:schemeClr val="lt1"/>
              </a:solidFill>
            </a:endParaRPr>
          </a:p>
        </p:txBody>
      </p:sp>
      <p:sp>
        <p:nvSpPr>
          <p:cNvPr id="176" name="Google Shape;176;p30"/>
          <p:cNvSpPr txBox="1">
            <a:spLocks noGrp="1"/>
          </p:cNvSpPr>
          <p:nvPr>
            <p:ph type="ctrTitle" idx="6"/>
          </p:nvPr>
        </p:nvSpPr>
        <p:spPr>
          <a:xfrm rot="5400000">
            <a:off x="6453772" y="1877935"/>
            <a:ext cx="337663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C00000"/>
                </a:solidFill>
              </a:rPr>
              <a:t>¿</a:t>
            </a:r>
            <a:r>
              <a:rPr lang="es-PA" dirty="0">
                <a:solidFill>
                  <a:srgbClr val="C00000"/>
                </a:solidFill>
              </a:rPr>
              <a:t>Qué beneficios buscando con la red?</a:t>
            </a:r>
            <a:endParaRPr dirty="0">
              <a:solidFill>
                <a:srgbClr val="C00000"/>
              </a:solidFill>
            </a:endParaRPr>
          </a:p>
        </p:txBody>
      </p:sp>
      <p:sp>
        <p:nvSpPr>
          <p:cNvPr id="187" name="Google Shape;187;p30"/>
          <p:cNvSpPr txBox="1">
            <a:spLocks noGrp="1"/>
          </p:cNvSpPr>
          <p:nvPr>
            <p:ph type="ctrTitle" idx="7"/>
          </p:nvPr>
        </p:nvSpPr>
        <p:spPr>
          <a:xfrm>
            <a:off x="4160499" y="3277000"/>
            <a:ext cx="25860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Cooperación y perfeccionamiento de competencias </a:t>
            </a:r>
            <a:endParaRPr dirty="0"/>
          </a:p>
        </p:txBody>
      </p:sp>
      <p:sp>
        <p:nvSpPr>
          <p:cNvPr id="188" name="Google Shape;188;p30"/>
          <p:cNvSpPr txBox="1">
            <a:spLocks noGrp="1"/>
          </p:cNvSpPr>
          <p:nvPr>
            <p:ph type="subTitle" idx="8"/>
          </p:nvPr>
        </p:nvSpPr>
        <p:spPr>
          <a:xfrm>
            <a:off x="4160499" y="3935474"/>
            <a:ext cx="2586000" cy="745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PA" dirty="0"/>
              <a:t>Perfeccionar las competencias de los funcionarios de investigación, facultándolos de conocimientos y técnicas necesarias para su que lleven consigan mejores resultados en tiempos y forma.  </a:t>
            </a:r>
            <a:endParaRPr dirty="0"/>
          </a:p>
          <a:p>
            <a:pPr marL="0" lvl="0" indent="0" algn="l" rtl="0">
              <a:spcBef>
                <a:spcPts val="0"/>
              </a:spcBef>
              <a:spcAft>
                <a:spcPts val="0"/>
              </a:spcAft>
              <a:buNone/>
            </a:pPr>
            <a:endParaRPr dirty="0"/>
          </a:p>
        </p:txBody>
      </p:sp>
      <p:sp>
        <p:nvSpPr>
          <p:cNvPr id="16" name="Google Shape;167;p29">
            <a:extLst>
              <a:ext uri="{FF2B5EF4-FFF2-40B4-BE49-F238E27FC236}">
                <a16:creationId xmlns:a16="http://schemas.microsoft.com/office/drawing/2014/main" id="{43571C84-8C9D-46BC-A497-2F7A29A82E22}"/>
              </a:ext>
            </a:extLst>
          </p:cNvPr>
          <p:cNvSpPr/>
          <p:nvPr/>
        </p:nvSpPr>
        <p:spPr>
          <a:xfrm>
            <a:off x="7598742" y="3976626"/>
            <a:ext cx="1421243" cy="1028389"/>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 name="Grupo 21">
            <a:extLst>
              <a:ext uri="{FF2B5EF4-FFF2-40B4-BE49-F238E27FC236}">
                <a16:creationId xmlns:a16="http://schemas.microsoft.com/office/drawing/2014/main" id="{6B13A2C4-7BB7-415E-8CAC-6C65C4C53E82}"/>
              </a:ext>
            </a:extLst>
          </p:cNvPr>
          <p:cNvGrpSpPr/>
          <p:nvPr/>
        </p:nvGrpSpPr>
        <p:grpSpPr>
          <a:xfrm>
            <a:off x="7598742" y="4159167"/>
            <a:ext cx="1455873" cy="663305"/>
            <a:chOff x="4508807" y="1841501"/>
            <a:chExt cx="3063878" cy="1282700"/>
          </a:xfrm>
          <a:solidFill>
            <a:srgbClr val="D93C1D"/>
          </a:solidFill>
        </p:grpSpPr>
        <p:pic>
          <p:nvPicPr>
            <p:cNvPr id="23" name="Imagen 22">
              <a:extLst>
                <a:ext uri="{FF2B5EF4-FFF2-40B4-BE49-F238E27FC236}">
                  <a16:creationId xmlns:a16="http://schemas.microsoft.com/office/drawing/2014/main" id="{DB7C2300-2E11-45B1-B18D-F3C7C3CF4095}"/>
                </a:ext>
              </a:extLst>
            </p:cNvPr>
            <p:cNvPicPr>
              <a:picLocks noChangeAspect="1"/>
            </p:cNvPicPr>
            <p:nvPr/>
          </p:nvPicPr>
          <p:blipFill>
            <a:blip r:embed="rId3">
              <a:lum bright="70000" contrast="-70000"/>
            </a:blip>
            <a:stretch>
              <a:fillRect/>
            </a:stretch>
          </p:blipFill>
          <p:spPr>
            <a:xfrm>
              <a:off x="4508807" y="1841501"/>
              <a:ext cx="1282701" cy="1282700"/>
            </a:xfrm>
            <a:prstGeom prst="rect">
              <a:avLst/>
            </a:prstGeom>
            <a:noFill/>
          </p:spPr>
        </p:pic>
        <p:sp>
          <p:nvSpPr>
            <p:cNvPr id="24" name="Google Shape;169;p29">
              <a:extLst>
                <a:ext uri="{FF2B5EF4-FFF2-40B4-BE49-F238E27FC236}">
                  <a16:creationId xmlns:a16="http://schemas.microsoft.com/office/drawing/2014/main" id="{1173FE48-65D3-415B-893A-FC037BC28286}"/>
                </a:ext>
              </a:extLst>
            </p:cNvPr>
            <p:cNvSpPr txBox="1">
              <a:spLocks/>
            </p:cNvSpPr>
            <p:nvPr/>
          </p:nvSpPr>
          <p:spPr>
            <a:xfrm>
              <a:off x="5167815" y="2542668"/>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chemeClr val="bg1"/>
                  </a:solidFill>
                </a:rPr>
                <a:t>Red</a:t>
              </a:r>
            </a:p>
            <a:p>
              <a:r>
                <a:rPr lang="es-PA" sz="900" dirty="0">
                  <a:solidFill>
                    <a:schemeClr val="bg1"/>
                  </a:solidFill>
                </a:rPr>
                <a:t>Internacional de </a:t>
              </a:r>
            </a:p>
            <a:p>
              <a:r>
                <a:rPr lang="es-PA" sz="900" dirty="0">
                  <a:solidFill>
                    <a:schemeClr val="bg1"/>
                  </a:solidFill>
                </a:rPr>
                <a:t>Investigación</a:t>
              </a:r>
            </a:p>
            <a:p>
              <a:r>
                <a:rPr lang="es-PA" sz="900" dirty="0">
                  <a:solidFill>
                    <a:schemeClr val="bg1"/>
                  </a:solidFill>
                </a:rPr>
                <a:t>De Cuentas</a:t>
              </a:r>
            </a:p>
            <a:p>
              <a:endParaRPr lang="es-PA" sz="900" dirty="0">
                <a:solidFill>
                  <a:srgbClr val="C00000"/>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2074" name="Picture 26" descr="Gratis Fotografía En Escala De Grises Del Edificio Foto de stock">
            <a:extLst>
              <a:ext uri="{FF2B5EF4-FFF2-40B4-BE49-F238E27FC236}">
                <a16:creationId xmlns:a16="http://schemas.microsoft.com/office/drawing/2014/main" id="{C84FDB82-228A-43EF-883F-51D7F1FB4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7038"/>
            <a:ext cx="7214999" cy="4773889"/>
          </a:xfrm>
          <a:prstGeom prst="rect">
            <a:avLst/>
          </a:prstGeom>
          <a:noFill/>
          <a:extLst>
            <a:ext uri="{909E8E84-426E-40DD-AFC4-6F175D3DCCD1}">
              <a14:hiddenFill xmlns:a14="http://schemas.microsoft.com/office/drawing/2010/main">
                <a:solidFill>
                  <a:srgbClr val="FFFFFF"/>
                </a:solidFill>
              </a14:hiddenFill>
            </a:ext>
          </a:extLst>
        </p:spPr>
      </p:pic>
      <p:sp>
        <p:nvSpPr>
          <p:cNvPr id="202" name="Google Shape;202;p31"/>
          <p:cNvSpPr/>
          <p:nvPr/>
        </p:nvSpPr>
        <p:spPr>
          <a:xfrm rot="10800000" flipH="1">
            <a:off x="0" y="2424900"/>
            <a:ext cx="7215000" cy="207300"/>
          </a:xfrm>
          <a:prstGeom prst="rect">
            <a:avLst/>
          </a:prstGeom>
          <a:solidFill>
            <a:srgbClr val="C00000">
              <a:alpha val="5686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31"/>
          <p:cNvSpPr/>
          <p:nvPr/>
        </p:nvSpPr>
        <p:spPr>
          <a:xfrm>
            <a:off x="0" y="2632200"/>
            <a:ext cx="7215000" cy="2511300"/>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31"/>
          <p:cNvSpPr txBox="1">
            <a:spLocks noGrp="1"/>
          </p:cNvSpPr>
          <p:nvPr>
            <p:ph type="ctrTitle"/>
          </p:nvPr>
        </p:nvSpPr>
        <p:spPr>
          <a:xfrm>
            <a:off x="4921574" y="2927078"/>
            <a:ext cx="2283463"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t>Otras instancias con funciones similares</a:t>
            </a:r>
            <a:endParaRPr sz="1600" dirty="0"/>
          </a:p>
        </p:txBody>
      </p:sp>
      <p:sp>
        <p:nvSpPr>
          <p:cNvPr id="196" name="Google Shape;196;p31"/>
          <p:cNvSpPr txBox="1">
            <a:spLocks noGrp="1"/>
          </p:cNvSpPr>
          <p:nvPr>
            <p:ph type="subTitle" idx="1"/>
          </p:nvPr>
        </p:nvSpPr>
        <p:spPr>
          <a:xfrm>
            <a:off x="4921575" y="3712250"/>
            <a:ext cx="2038924" cy="946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dirty="0">
                <a:solidFill>
                  <a:schemeClr val="lt1"/>
                </a:solidFill>
              </a:rPr>
              <a:t>Cualquie</a:t>
            </a:r>
            <a:r>
              <a:rPr lang="es-PA" dirty="0">
                <a:solidFill>
                  <a:schemeClr val="lt1"/>
                </a:solidFill>
              </a:rPr>
              <a:t>r otra institución ya sea, tribunales, misterios públicos, fiscalías generales, entre otros, que en su organización cumpla con departamentos o fiscalías que lleven estos procesos de investigación de lesiones patrimoniales</a:t>
            </a:r>
            <a:endParaRPr dirty="0">
              <a:solidFill>
                <a:schemeClr val="lt1"/>
              </a:solidFill>
            </a:endParaRPr>
          </a:p>
        </p:txBody>
      </p:sp>
      <p:sp>
        <p:nvSpPr>
          <p:cNvPr id="198" name="Google Shape;198;p31"/>
          <p:cNvSpPr txBox="1">
            <a:spLocks noGrp="1"/>
          </p:cNvSpPr>
          <p:nvPr>
            <p:ph type="ctrTitle" idx="2"/>
          </p:nvPr>
        </p:nvSpPr>
        <p:spPr>
          <a:xfrm>
            <a:off x="127594" y="2959332"/>
            <a:ext cx="2716673"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t>Direcciones de investigación de cuentas</a:t>
            </a:r>
            <a:endParaRPr sz="1600" dirty="0"/>
          </a:p>
        </p:txBody>
      </p:sp>
      <p:sp>
        <p:nvSpPr>
          <p:cNvPr id="197" name="Google Shape;197;p31"/>
          <p:cNvSpPr txBox="1">
            <a:spLocks noGrp="1"/>
          </p:cNvSpPr>
          <p:nvPr>
            <p:ph type="subTitle" idx="3"/>
          </p:nvPr>
        </p:nvSpPr>
        <p:spPr>
          <a:xfrm>
            <a:off x="180598" y="3758565"/>
            <a:ext cx="2330983" cy="946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dirty="0">
                <a:solidFill>
                  <a:schemeClr val="lt1"/>
                </a:solidFill>
              </a:rPr>
              <a:t>Las direcciones de investigaciones </a:t>
            </a:r>
            <a:r>
              <a:rPr lang="es-PA" dirty="0">
                <a:solidFill>
                  <a:schemeClr val="lt1"/>
                </a:solidFill>
              </a:rPr>
              <a:t>de cuentas,</a:t>
            </a:r>
            <a:r>
              <a:rPr lang="es" dirty="0">
                <a:solidFill>
                  <a:schemeClr val="lt1"/>
                </a:solidFill>
              </a:rPr>
              <a:t> </a:t>
            </a:r>
            <a:r>
              <a:rPr lang="es-PA" dirty="0">
                <a:solidFill>
                  <a:schemeClr val="lt1"/>
                </a:solidFill>
              </a:rPr>
              <a:t>están bajo la competencia del Estado, son responsables de realizar auditorias y emplearse a las investigaciones de lesiones patrimoniales. </a:t>
            </a:r>
            <a:endParaRPr dirty="0">
              <a:solidFill>
                <a:schemeClr val="lt1"/>
              </a:solidFill>
            </a:endParaRPr>
          </a:p>
        </p:txBody>
      </p:sp>
      <p:sp>
        <p:nvSpPr>
          <p:cNvPr id="193" name="Google Shape;193;p31"/>
          <p:cNvSpPr txBox="1">
            <a:spLocks noGrp="1"/>
          </p:cNvSpPr>
          <p:nvPr>
            <p:ph type="ctrTitle" idx="4"/>
          </p:nvPr>
        </p:nvSpPr>
        <p:spPr>
          <a:xfrm rot="5400000">
            <a:off x="6412452" y="2025314"/>
            <a:ext cx="3974713"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PA" sz="2000" dirty="0">
                <a:solidFill>
                  <a:srgbClr val="C00000"/>
                </a:solidFill>
              </a:rPr>
              <a:t>¿Quiénes conformarían  la red?</a:t>
            </a:r>
            <a:endParaRPr sz="2000" dirty="0">
              <a:solidFill>
                <a:srgbClr val="C00000"/>
              </a:solidFill>
            </a:endParaRPr>
          </a:p>
        </p:txBody>
      </p:sp>
      <p:sp>
        <p:nvSpPr>
          <p:cNvPr id="200" name="Google Shape;200;p31"/>
          <p:cNvSpPr txBox="1">
            <a:spLocks noGrp="1"/>
          </p:cNvSpPr>
          <p:nvPr>
            <p:ph type="ctrTitle" idx="5"/>
          </p:nvPr>
        </p:nvSpPr>
        <p:spPr>
          <a:xfrm>
            <a:off x="2865527" y="2926933"/>
            <a:ext cx="17988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t>Fiscalías de Cuentas</a:t>
            </a:r>
            <a:endParaRPr sz="1600" dirty="0"/>
          </a:p>
        </p:txBody>
      </p:sp>
      <p:sp>
        <p:nvSpPr>
          <p:cNvPr id="201" name="Google Shape;201;p31"/>
          <p:cNvSpPr txBox="1">
            <a:spLocks noGrp="1"/>
          </p:cNvSpPr>
          <p:nvPr>
            <p:ph type="subTitle" idx="6"/>
          </p:nvPr>
        </p:nvSpPr>
        <p:spPr>
          <a:xfrm>
            <a:off x="2862448" y="3727326"/>
            <a:ext cx="1643450" cy="946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PA" dirty="0">
                <a:solidFill>
                  <a:schemeClr val="lt1"/>
                </a:solidFill>
              </a:rPr>
              <a:t>Instituciones con funciones de investigar presuntas irregularidades que afecten los fondos y bienes públicos, con apego a las garantías al debido proceso. </a:t>
            </a:r>
            <a:endParaRPr dirty="0">
              <a:solidFill>
                <a:schemeClr val="lt1"/>
              </a:solidFill>
            </a:endParaRPr>
          </a:p>
          <a:p>
            <a:pPr marL="0" lvl="0" indent="0" algn="l" rtl="0">
              <a:spcBef>
                <a:spcPts val="0"/>
              </a:spcBef>
              <a:spcAft>
                <a:spcPts val="0"/>
              </a:spcAft>
              <a:buNone/>
            </a:pPr>
            <a:endParaRPr dirty="0">
              <a:solidFill>
                <a:schemeClr val="lt1"/>
              </a:solidFill>
            </a:endParaRPr>
          </a:p>
        </p:txBody>
      </p:sp>
      <p:grpSp>
        <p:nvGrpSpPr>
          <p:cNvPr id="18" name="Grupo 17">
            <a:extLst>
              <a:ext uri="{FF2B5EF4-FFF2-40B4-BE49-F238E27FC236}">
                <a16:creationId xmlns:a16="http://schemas.microsoft.com/office/drawing/2014/main" id="{E56C6B83-DBD7-4F1E-9BE0-6B53B9CDF1B5}"/>
              </a:ext>
            </a:extLst>
          </p:cNvPr>
          <p:cNvGrpSpPr/>
          <p:nvPr/>
        </p:nvGrpSpPr>
        <p:grpSpPr>
          <a:xfrm>
            <a:off x="7654751" y="4420222"/>
            <a:ext cx="1447482" cy="663305"/>
            <a:chOff x="4508807" y="1841501"/>
            <a:chExt cx="3046219" cy="1282700"/>
          </a:xfrm>
          <a:solidFill>
            <a:srgbClr val="D93C1D"/>
          </a:solidFill>
        </p:grpSpPr>
        <p:pic>
          <p:nvPicPr>
            <p:cNvPr id="19" name="Imagen 18">
              <a:extLst>
                <a:ext uri="{FF2B5EF4-FFF2-40B4-BE49-F238E27FC236}">
                  <a16:creationId xmlns:a16="http://schemas.microsoft.com/office/drawing/2014/main" id="{AF55C217-1205-4387-B70A-25EF93683FFC}"/>
                </a:ext>
              </a:extLst>
            </p:cNvPr>
            <p:cNvPicPr>
              <a:picLocks noChangeAspect="1"/>
            </p:cNvPicPr>
            <p:nvPr/>
          </p:nvPicPr>
          <p:blipFill>
            <a:blip r:embed="rId4"/>
            <a:stretch>
              <a:fillRect/>
            </a:stretch>
          </p:blipFill>
          <p:spPr>
            <a:xfrm>
              <a:off x="4508807" y="1841501"/>
              <a:ext cx="1282701" cy="1282700"/>
            </a:xfrm>
            <a:prstGeom prst="rect">
              <a:avLst/>
            </a:prstGeom>
            <a:noFill/>
          </p:spPr>
        </p:pic>
        <p:sp>
          <p:nvSpPr>
            <p:cNvPr id="20" name="Google Shape;169;p29">
              <a:extLst>
                <a:ext uri="{FF2B5EF4-FFF2-40B4-BE49-F238E27FC236}">
                  <a16:creationId xmlns:a16="http://schemas.microsoft.com/office/drawing/2014/main" id="{950CCAAB-146A-44B1-85C3-B43E4B3C1BD5}"/>
                </a:ext>
              </a:extLst>
            </p:cNvPr>
            <p:cNvSpPr txBox="1">
              <a:spLocks/>
            </p:cNvSpPr>
            <p:nvPr/>
          </p:nvSpPr>
          <p:spPr>
            <a:xfrm>
              <a:off x="5150156" y="2482850"/>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rgbClr val="C00000"/>
                  </a:solidFill>
                </a:rPr>
                <a:t>Red </a:t>
              </a:r>
            </a:p>
            <a:p>
              <a:r>
                <a:rPr lang="es-PA" sz="900" dirty="0">
                  <a:solidFill>
                    <a:srgbClr val="C00000"/>
                  </a:solidFill>
                </a:rPr>
                <a:t>Internacional de</a:t>
              </a:r>
            </a:p>
            <a:p>
              <a:r>
                <a:rPr lang="es-PA" sz="900" dirty="0">
                  <a:solidFill>
                    <a:srgbClr val="C00000"/>
                  </a:solidFill>
                </a:rPr>
                <a:t> Investigación</a:t>
              </a:r>
            </a:p>
            <a:p>
              <a:r>
                <a:rPr lang="es-PA" sz="900" dirty="0">
                  <a:solidFill>
                    <a:srgbClr val="C00000"/>
                  </a:solidFill>
                </a:rPr>
                <a:t>De Cuentas</a:t>
              </a:r>
            </a:p>
            <a:p>
              <a:endParaRPr lang="es-PA" sz="900" dirty="0">
                <a:solidFill>
                  <a:srgbClr val="C00000"/>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6"/>
        <p:cNvGrpSpPr/>
        <p:nvPr/>
      </p:nvGrpSpPr>
      <p:grpSpPr>
        <a:xfrm>
          <a:off x="0" y="0"/>
          <a:ext cx="0" cy="0"/>
          <a:chOff x="0" y="0"/>
          <a:chExt cx="0" cy="0"/>
        </a:xfrm>
      </p:grpSpPr>
      <p:pic>
        <p:nvPicPr>
          <p:cNvPr id="4102" name="Picture 6" descr="Gratis Fotos de stock gratuitas de adentro, colaboración, colegas Foto de stock">
            <a:extLst>
              <a:ext uri="{FF2B5EF4-FFF2-40B4-BE49-F238E27FC236}">
                <a16:creationId xmlns:a16="http://schemas.microsoft.com/office/drawing/2014/main" id="{9C12454C-5C7F-4C8D-81A9-3ACA32C86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56" y="0"/>
            <a:ext cx="3429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07" name="Google Shape;207;p32"/>
          <p:cNvSpPr/>
          <p:nvPr/>
        </p:nvSpPr>
        <p:spPr>
          <a:xfrm rot="-5400000">
            <a:off x="6426769" y="225184"/>
            <a:ext cx="991398" cy="3104100"/>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32"/>
          <p:cNvSpPr txBox="1">
            <a:spLocks noGrp="1"/>
          </p:cNvSpPr>
          <p:nvPr>
            <p:ph type="ctrTitle"/>
          </p:nvPr>
        </p:nvSpPr>
        <p:spPr>
          <a:xfrm>
            <a:off x="5476068" y="258983"/>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PA" dirty="0">
                <a:solidFill>
                  <a:schemeClr val="lt1"/>
                </a:solidFill>
              </a:rPr>
              <a:t>Objetivos </a:t>
            </a:r>
            <a:br>
              <a:rPr lang="es-PA" dirty="0">
                <a:solidFill>
                  <a:schemeClr val="lt1"/>
                </a:solidFill>
              </a:rPr>
            </a:br>
            <a:r>
              <a:rPr lang="es-PA" dirty="0">
                <a:solidFill>
                  <a:schemeClr val="lt1"/>
                </a:solidFill>
              </a:rPr>
              <a:t>de la red</a:t>
            </a:r>
            <a:endParaRPr sz="2800" dirty="0">
              <a:solidFill>
                <a:schemeClr val="lt1"/>
              </a:solidFill>
            </a:endParaRPr>
          </a:p>
        </p:txBody>
      </p:sp>
      <p:sp>
        <p:nvSpPr>
          <p:cNvPr id="210" name="Google Shape;210;p32"/>
          <p:cNvSpPr txBox="1">
            <a:spLocks noGrp="1"/>
          </p:cNvSpPr>
          <p:nvPr>
            <p:ph type="subTitle" idx="1"/>
          </p:nvPr>
        </p:nvSpPr>
        <p:spPr>
          <a:xfrm>
            <a:off x="5506771" y="2329167"/>
            <a:ext cx="2956500" cy="1784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PA" dirty="0"/>
              <a:t>Estos son los prospectos de resultados que se esperan alcanzar  con la ejecución e implementación de actividades que integran la iniciativa de la red.</a:t>
            </a:r>
            <a:endParaRPr dirty="0"/>
          </a:p>
        </p:txBody>
      </p:sp>
      <p:sp>
        <p:nvSpPr>
          <p:cNvPr id="211" name="Google Shape;211;p32"/>
          <p:cNvSpPr/>
          <p:nvPr/>
        </p:nvSpPr>
        <p:spPr>
          <a:xfrm rot="-5400000">
            <a:off x="151547" y="1504561"/>
            <a:ext cx="613367" cy="1070700"/>
          </a:xfrm>
          <a:prstGeom prst="rect">
            <a:avLst/>
          </a:prstGeom>
          <a:gradFill>
            <a:gsLst>
              <a:gs pos="0">
                <a:srgbClr val="DF957A">
                  <a:alpha val="29803"/>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 name="Grupo 12">
            <a:extLst>
              <a:ext uri="{FF2B5EF4-FFF2-40B4-BE49-F238E27FC236}">
                <a16:creationId xmlns:a16="http://schemas.microsoft.com/office/drawing/2014/main" id="{01314266-55A0-421E-883C-BF0122D0EF8A}"/>
              </a:ext>
            </a:extLst>
          </p:cNvPr>
          <p:cNvGrpSpPr/>
          <p:nvPr/>
        </p:nvGrpSpPr>
        <p:grpSpPr>
          <a:xfrm>
            <a:off x="7707916" y="4398956"/>
            <a:ext cx="1447482" cy="663305"/>
            <a:chOff x="4508807" y="1841501"/>
            <a:chExt cx="3046219" cy="1282700"/>
          </a:xfrm>
          <a:solidFill>
            <a:srgbClr val="D93C1D"/>
          </a:solidFill>
        </p:grpSpPr>
        <p:pic>
          <p:nvPicPr>
            <p:cNvPr id="14" name="Imagen 13">
              <a:extLst>
                <a:ext uri="{FF2B5EF4-FFF2-40B4-BE49-F238E27FC236}">
                  <a16:creationId xmlns:a16="http://schemas.microsoft.com/office/drawing/2014/main" id="{F5BC2432-F124-4739-80A6-C91AA0C6FB2D}"/>
                </a:ext>
              </a:extLst>
            </p:cNvPr>
            <p:cNvPicPr>
              <a:picLocks noChangeAspect="1"/>
            </p:cNvPicPr>
            <p:nvPr/>
          </p:nvPicPr>
          <p:blipFill>
            <a:blip r:embed="rId4"/>
            <a:stretch>
              <a:fillRect/>
            </a:stretch>
          </p:blipFill>
          <p:spPr>
            <a:xfrm>
              <a:off x="4508807" y="1841501"/>
              <a:ext cx="1282701" cy="1282700"/>
            </a:xfrm>
            <a:prstGeom prst="rect">
              <a:avLst/>
            </a:prstGeom>
            <a:noFill/>
          </p:spPr>
        </p:pic>
        <p:sp>
          <p:nvSpPr>
            <p:cNvPr id="15" name="Google Shape;169;p29">
              <a:extLst>
                <a:ext uri="{FF2B5EF4-FFF2-40B4-BE49-F238E27FC236}">
                  <a16:creationId xmlns:a16="http://schemas.microsoft.com/office/drawing/2014/main" id="{5D230E07-0C34-4A41-BC78-52A3BCEA9EDF}"/>
                </a:ext>
              </a:extLst>
            </p:cNvPr>
            <p:cNvSpPr txBox="1">
              <a:spLocks/>
            </p:cNvSpPr>
            <p:nvPr/>
          </p:nvSpPr>
          <p:spPr>
            <a:xfrm>
              <a:off x="5150156" y="2482850"/>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rgbClr val="C00000"/>
                  </a:solidFill>
                </a:rPr>
                <a:t>Red </a:t>
              </a:r>
            </a:p>
            <a:p>
              <a:r>
                <a:rPr lang="es-PA" sz="900" dirty="0">
                  <a:solidFill>
                    <a:srgbClr val="C00000"/>
                  </a:solidFill>
                </a:rPr>
                <a:t>Internacional de</a:t>
              </a:r>
            </a:p>
            <a:p>
              <a:r>
                <a:rPr lang="es-PA" sz="900" dirty="0">
                  <a:solidFill>
                    <a:srgbClr val="C00000"/>
                  </a:solidFill>
                </a:rPr>
                <a:t> Investigación</a:t>
              </a:r>
            </a:p>
            <a:p>
              <a:r>
                <a:rPr lang="es-PA" sz="900" dirty="0">
                  <a:solidFill>
                    <a:srgbClr val="C00000"/>
                  </a:solidFill>
                </a:rPr>
                <a:t>De Cuentas</a:t>
              </a:r>
            </a:p>
            <a:p>
              <a:endParaRPr lang="es-PA" sz="900" dirty="0">
                <a:solidFill>
                  <a:srgbClr val="C00000"/>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207;p32">
            <a:extLst>
              <a:ext uri="{FF2B5EF4-FFF2-40B4-BE49-F238E27FC236}">
                <a16:creationId xmlns:a16="http://schemas.microsoft.com/office/drawing/2014/main" id="{FF0C43C2-E0D1-471D-BFB5-E7A19B21B68C}"/>
              </a:ext>
            </a:extLst>
          </p:cNvPr>
          <p:cNvSpPr/>
          <p:nvPr/>
        </p:nvSpPr>
        <p:spPr>
          <a:xfrm>
            <a:off x="756205" y="1060329"/>
            <a:ext cx="7058725" cy="830312"/>
          </a:xfrm>
          <a:prstGeom prst="rect">
            <a:avLst/>
          </a:prstGeom>
          <a:solidFill>
            <a:srgbClr val="C00000"/>
          </a:solidFill>
          <a:ln>
            <a:noFill/>
          </a:ln>
        </p:spPr>
        <p:txBody>
          <a:bodyPr spcFirstLastPara="1" wrap="square" lIns="91425" tIns="91425" rIns="91425" bIns="91425" anchor="ctr" anchorCtr="0">
            <a:noAutofit/>
          </a:bodyPr>
          <a:lstStyle/>
          <a:p>
            <a:pPr algn="just"/>
            <a:r>
              <a:rPr lang="es-PA" sz="1200" b="1" dirty="0">
                <a:solidFill>
                  <a:schemeClr val="bg1"/>
                </a:solidFill>
              </a:rPr>
              <a:t>Establecer un ente autónomo y permanente que fomente el intercambio de experiencias y buenas prácticas relacionadas a la investigación de cuentas, a la vez que fomenta los lazos de cooperación y el desarrollo entre sus miembros y los interesados.</a:t>
            </a:r>
            <a:endParaRPr lang="es-PA" sz="1800" b="1" dirty="0">
              <a:solidFill>
                <a:schemeClr val="bg1"/>
              </a:solidFill>
            </a:endParaRPr>
          </a:p>
        </p:txBody>
      </p:sp>
      <p:sp>
        <p:nvSpPr>
          <p:cNvPr id="2" name="Título 1">
            <a:extLst>
              <a:ext uri="{FF2B5EF4-FFF2-40B4-BE49-F238E27FC236}">
                <a16:creationId xmlns:a16="http://schemas.microsoft.com/office/drawing/2014/main" id="{D8078C3A-AB98-4C75-97C8-2FB798B6D801}"/>
              </a:ext>
            </a:extLst>
          </p:cNvPr>
          <p:cNvSpPr>
            <a:spLocks noGrp="1"/>
          </p:cNvSpPr>
          <p:nvPr>
            <p:ph type="ctrTitle"/>
          </p:nvPr>
        </p:nvSpPr>
        <p:spPr>
          <a:xfrm>
            <a:off x="690603" y="189585"/>
            <a:ext cx="5625630" cy="911775"/>
          </a:xfrm>
        </p:spPr>
        <p:txBody>
          <a:bodyPr/>
          <a:lstStyle/>
          <a:p>
            <a:r>
              <a:rPr lang="es-PA" sz="3600" dirty="0"/>
              <a:t>Objetivo General</a:t>
            </a:r>
          </a:p>
        </p:txBody>
      </p:sp>
      <p:cxnSp>
        <p:nvCxnSpPr>
          <p:cNvPr id="11" name="Conector recto 10">
            <a:extLst>
              <a:ext uri="{FF2B5EF4-FFF2-40B4-BE49-F238E27FC236}">
                <a16:creationId xmlns:a16="http://schemas.microsoft.com/office/drawing/2014/main" id="{80D9D8C9-2347-42B6-B3CF-2DAA8018DAB4}"/>
              </a:ext>
            </a:extLst>
          </p:cNvPr>
          <p:cNvCxnSpPr/>
          <p:nvPr/>
        </p:nvCxnSpPr>
        <p:spPr>
          <a:xfrm>
            <a:off x="2148289" y="2060155"/>
            <a:ext cx="713893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ítulo 1">
            <a:extLst>
              <a:ext uri="{FF2B5EF4-FFF2-40B4-BE49-F238E27FC236}">
                <a16:creationId xmlns:a16="http://schemas.microsoft.com/office/drawing/2014/main" id="{07AF6767-D441-461D-BE92-D63CBCF3F6BA}"/>
              </a:ext>
            </a:extLst>
          </p:cNvPr>
          <p:cNvSpPr txBox="1">
            <a:spLocks/>
          </p:cNvSpPr>
          <p:nvPr/>
        </p:nvSpPr>
        <p:spPr>
          <a:xfrm>
            <a:off x="4424703" y="1861805"/>
            <a:ext cx="5625630" cy="9117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9pPr>
          </a:lstStyle>
          <a:p>
            <a:r>
              <a:rPr lang="es-PA" sz="3600" dirty="0"/>
              <a:t>Objetivos Específicos</a:t>
            </a:r>
          </a:p>
        </p:txBody>
      </p:sp>
      <p:sp>
        <p:nvSpPr>
          <p:cNvPr id="15" name="Elipse 14">
            <a:extLst>
              <a:ext uri="{FF2B5EF4-FFF2-40B4-BE49-F238E27FC236}">
                <a16:creationId xmlns:a16="http://schemas.microsoft.com/office/drawing/2014/main" id="{A1EBC837-1020-4A9B-96F2-9ABF9F83AFBA}"/>
              </a:ext>
            </a:extLst>
          </p:cNvPr>
          <p:cNvSpPr/>
          <p:nvPr/>
        </p:nvSpPr>
        <p:spPr>
          <a:xfrm>
            <a:off x="4152422" y="2336773"/>
            <a:ext cx="238603" cy="23497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6" name="Elipse 15">
            <a:extLst>
              <a:ext uri="{FF2B5EF4-FFF2-40B4-BE49-F238E27FC236}">
                <a16:creationId xmlns:a16="http://schemas.microsoft.com/office/drawing/2014/main" id="{5C9FB9E0-BCF9-47CB-A075-FA6ECBB38313}"/>
              </a:ext>
            </a:extLst>
          </p:cNvPr>
          <p:cNvSpPr/>
          <p:nvPr/>
        </p:nvSpPr>
        <p:spPr>
          <a:xfrm>
            <a:off x="452000" y="601321"/>
            <a:ext cx="238603" cy="23497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 name="Rectángulo 3">
            <a:extLst>
              <a:ext uri="{FF2B5EF4-FFF2-40B4-BE49-F238E27FC236}">
                <a16:creationId xmlns:a16="http://schemas.microsoft.com/office/drawing/2014/main" id="{C17CFF01-17B6-4C88-8637-7A59F3D3E6F1}"/>
              </a:ext>
            </a:extLst>
          </p:cNvPr>
          <p:cNvSpPr/>
          <p:nvPr/>
        </p:nvSpPr>
        <p:spPr>
          <a:xfrm>
            <a:off x="139700" y="2997200"/>
            <a:ext cx="4285003" cy="19566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Clr>
                <a:schemeClr val="bg1"/>
              </a:buClr>
              <a:buFont typeface="Arial" panose="020B0604020202020204" pitchFamily="34" charset="0"/>
              <a:buChar char="•"/>
            </a:pPr>
            <a:r>
              <a:rPr lang="es-PA" sz="1100" b="1" dirty="0">
                <a:solidFill>
                  <a:schemeClr val="bg1"/>
                </a:solidFill>
              </a:rPr>
              <a:t>Mejorar los procesos en tiempo y forma de investigación de lesión patrimonial a nivel internacional. </a:t>
            </a:r>
          </a:p>
          <a:p>
            <a:pPr marL="171450" indent="-171450" algn="just">
              <a:buClr>
                <a:schemeClr val="bg1"/>
              </a:buClr>
              <a:buFont typeface="Arial" panose="020B0604020202020204" pitchFamily="34" charset="0"/>
              <a:buChar char="•"/>
            </a:pPr>
            <a:endParaRPr lang="es-PA" sz="1100" b="1" dirty="0">
              <a:solidFill>
                <a:schemeClr val="bg1"/>
              </a:solidFill>
            </a:endParaRPr>
          </a:p>
          <a:p>
            <a:pPr marL="171450" indent="-171450" algn="just">
              <a:buClr>
                <a:schemeClr val="bg1"/>
              </a:buClr>
              <a:buFont typeface="Arial" panose="020B0604020202020204" pitchFamily="34" charset="0"/>
              <a:buChar char="•"/>
            </a:pPr>
            <a:r>
              <a:rPr lang="es-PA" sz="1100" b="1" dirty="0">
                <a:solidFill>
                  <a:schemeClr val="bg1"/>
                </a:solidFill>
              </a:rPr>
              <a:t>Crear canales de comunicación directa dentro de la región, que permita agilizar los procesos de cuentas que se manejan en las distintas instituciones, donde se requiera la asistencia internacional de alguno de los pares. </a:t>
            </a:r>
          </a:p>
          <a:p>
            <a:pPr marL="171450" indent="-171450" algn="just">
              <a:buClr>
                <a:schemeClr val="bg1"/>
              </a:buClr>
              <a:buFont typeface="Arial" panose="020B0604020202020204" pitchFamily="34" charset="0"/>
              <a:buChar char="•"/>
            </a:pPr>
            <a:endParaRPr lang="es-PA" sz="1100" b="1" dirty="0">
              <a:solidFill>
                <a:schemeClr val="bg1"/>
              </a:solidFill>
            </a:endParaRPr>
          </a:p>
          <a:p>
            <a:pPr marL="171450" indent="-171450" algn="just">
              <a:buClr>
                <a:schemeClr val="bg1"/>
              </a:buClr>
              <a:buFont typeface="Arial" panose="020B0604020202020204" pitchFamily="34" charset="0"/>
              <a:buChar char="•"/>
            </a:pPr>
            <a:r>
              <a:rPr lang="es-PA" sz="1100" b="1" dirty="0">
                <a:solidFill>
                  <a:schemeClr val="bg1"/>
                </a:solidFill>
              </a:rPr>
              <a:t>Promocionar la capacitación de las instancias de investigación de lesiones del patrimonio a nivel internacional.</a:t>
            </a:r>
          </a:p>
        </p:txBody>
      </p:sp>
      <p:sp>
        <p:nvSpPr>
          <p:cNvPr id="45" name="Rectángulo 44">
            <a:extLst>
              <a:ext uri="{FF2B5EF4-FFF2-40B4-BE49-F238E27FC236}">
                <a16:creationId xmlns:a16="http://schemas.microsoft.com/office/drawing/2014/main" id="{9A9ECEBE-16DD-4AC3-BB1E-303245C2E1B7}"/>
              </a:ext>
            </a:extLst>
          </p:cNvPr>
          <p:cNvSpPr/>
          <p:nvPr/>
        </p:nvSpPr>
        <p:spPr>
          <a:xfrm>
            <a:off x="4719299" y="2997199"/>
            <a:ext cx="4285003" cy="195669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Clr>
                <a:srgbClr val="C00000"/>
              </a:buClr>
              <a:buFont typeface="Arial" panose="020B0604020202020204" pitchFamily="34" charset="0"/>
              <a:buChar char="•"/>
            </a:pPr>
            <a:r>
              <a:rPr lang="es-PA" sz="1100" b="1" dirty="0">
                <a:solidFill>
                  <a:srgbClr val="C00000"/>
                </a:solidFill>
              </a:rPr>
              <a:t>Establecer estándares de investigación de afectación patrimonial interdependientes para los Estados que legitimen procesos de prevención de lesión patrimonial  a nivel internacional. </a:t>
            </a:r>
          </a:p>
          <a:p>
            <a:pPr algn="just">
              <a:buClr>
                <a:srgbClr val="C00000"/>
              </a:buClr>
            </a:pPr>
            <a:endParaRPr lang="es-PA" sz="1100" b="1" dirty="0">
              <a:solidFill>
                <a:srgbClr val="C00000"/>
              </a:solidFill>
            </a:endParaRPr>
          </a:p>
          <a:p>
            <a:pPr marL="171450" indent="-171450" algn="just">
              <a:buClr>
                <a:srgbClr val="C00000"/>
              </a:buClr>
              <a:buFont typeface="Arial" panose="020B0604020202020204" pitchFamily="34" charset="0"/>
              <a:buChar char="•"/>
            </a:pPr>
            <a:r>
              <a:rPr lang="es-PA" sz="1100" b="1" dirty="0">
                <a:solidFill>
                  <a:srgbClr val="C00000"/>
                </a:solidFill>
              </a:rPr>
              <a:t>Componer una red de contactos para optimizar la asistencia judicial internacional.</a:t>
            </a:r>
          </a:p>
          <a:p>
            <a:pPr algn="just">
              <a:buClr>
                <a:srgbClr val="C00000"/>
              </a:buClr>
            </a:pPr>
            <a:endParaRPr lang="es-PA" sz="1100" b="1" dirty="0">
              <a:solidFill>
                <a:srgbClr val="C00000"/>
              </a:solidFill>
            </a:endParaRPr>
          </a:p>
          <a:p>
            <a:pPr marL="171450" indent="-171450" algn="just">
              <a:buClr>
                <a:srgbClr val="C00000"/>
              </a:buClr>
              <a:buFont typeface="Arial" panose="020B0604020202020204" pitchFamily="34" charset="0"/>
              <a:buChar char="•"/>
            </a:pPr>
            <a:r>
              <a:rPr lang="es-PA" sz="1100" b="1" dirty="0">
                <a:solidFill>
                  <a:srgbClr val="C00000"/>
                </a:solidFill>
              </a:rPr>
              <a:t>Instaurar un ente de apoyo internacional en temas académicos y conocimiento, que desarrolle las competencias de los miembros. </a:t>
            </a:r>
          </a:p>
        </p:txBody>
      </p:sp>
      <p:grpSp>
        <p:nvGrpSpPr>
          <p:cNvPr id="13" name="Grupo 12">
            <a:extLst>
              <a:ext uri="{FF2B5EF4-FFF2-40B4-BE49-F238E27FC236}">
                <a16:creationId xmlns:a16="http://schemas.microsoft.com/office/drawing/2014/main" id="{BC7E9D1D-5CEC-4071-8C92-7BF53B90DE85}"/>
              </a:ext>
            </a:extLst>
          </p:cNvPr>
          <p:cNvGrpSpPr/>
          <p:nvPr/>
        </p:nvGrpSpPr>
        <p:grpSpPr>
          <a:xfrm>
            <a:off x="7654751" y="92756"/>
            <a:ext cx="1447482" cy="663305"/>
            <a:chOff x="4508807" y="1841501"/>
            <a:chExt cx="3046219" cy="1282700"/>
          </a:xfrm>
          <a:solidFill>
            <a:srgbClr val="D93C1D"/>
          </a:solidFill>
        </p:grpSpPr>
        <p:pic>
          <p:nvPicPr>
            <p:cNvPr id="14" name="Imagen 13">
              <a:extLst>
                <a:ext uri="{FF2B5EF4-FFF2-40B4-BE49-F238E27FC236}">
                  <a16:creationId xmlns:a16="http://schemas.microsoft.com/office/drawing/2014/main" id="{9DCA3D2F-BC4D-40AA-8F54-87B9233F1945}"/>
                </a:ext>
              </a:extLst>
            </p:cNvPr>
            <p:cNvPicPr>
              <a:picLocks noChangeAspect="1"/>
            </p:cNvPicPr>
            <p:nvPr/>
          </p:nvPicPr>
          <p:blipFill>
            <a:blip r:embed="rId3"/>
            <a:stretch>
              <a:fillRect/>
            </a:stretch>
          </p:blipFill>
          <p:spPr>
            <a:xfrm>
              <a:off x="4508807" y="1841501"/>
              <a:ext cx="1282701" cy="1282700"/>
            </a:xfrm>
            <a:prstGeom prst="rect">
              <a:avLst/>
            </a:prstGeom>
            <a:noFill/>
          </p:spPr>
        </p:pic>
        <p:sp>
          <p:nvSpPr>
            <p:cNvPr id="17" name="Google Shape;169;p29">
              <a:extLst>
                <a:ext uri="{FF2B5EF4-FFF2-40B4-BE49-F238E27FC236}">
                  <a16:creationId xmlns:a16="http://schemas.microsoft.com/office/drawing/2014/main" id="{B6C73E72-D7D1-4E56-8C59-5F5DFF4EE5B2}"/>
                </a:ext>
              </a:extLst>
            </p:cNvPr>
            <p:cNvSpPr txBox="1">
              <a:spLocks/>
            </p:cNvSpPr>
            <p:nvPr/>
          </p:nvSpPr>
          <p:spPr>
            <a:xfrm>
              <a:off x="5150156" y="2482850"/>
              <a:ext cx="2404870" cy="45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r>
                <a:rPr lang="es-PA" sz="900" dirty="0">
                  <a:solidFill>
                    <a:srgbClr val="C00000"/>
                  </a:solidFill>
                </a:rPr>
                <a:t>Red </a:t>
              </a:r>
            </a:p>
            <a:p>
              <a:r>
                <a:rPr lang="es-PA" sz="900" dirty="0">
                  <a:solidFill>
                    <a:srgbClr val="C00000"/>
                  </a:solidFill>
                </a:rPr>
                <a:t>Internacional de</a:t>
              </a:r>
            </a:p>
            <a:p>
              <a:r>
                <a:rPr lang="es-PA" sz="900" dirty="0">
                  <a:solidFill>
                    <a:srgbClr val="C00000"/>
                  </a:solidFill>
                </a:rPr>
                <a:t> Investigación</a:t>
              </a:r>
            </a:p>
            <a:p>
              <a:r>
                <a:rPr lang="es-PA" sz="900" dirty="0">
                  <a:solidFill>
                    <a:srgbClr val="C00000"/>
                  </a:solidFill>
                </a:rPr>
                <a:t>De Cuentas</a:t>
              </a:r>
            </a:p>
            <a:p>
              <a:endParaRPr lang="es-PA" sz="900" dirty="0">
                <a:solidFill>
                  <a:srgbClr val="C00000"/>
                </a:solidFill>
              </a:endParaRPr>
            </a:p>
          </p:txBody>
        </p:sp>
      </p:grpSp>
    </p:spTree>
    <p:extLst>
      <p:ext uri="{BB962C8B-B14F-4D97-AF65-F5344CB8AC3E}">
        <p14:creationId xmlns:p14="http://schemas.microsoft.com/office/powerpoint/2010/main" val="19944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14" name="Imagen 13">
            <a:extLst>
              <a:ext uri="{FF2B5EF4-FFF2-40B4-BE49-F238E27FC236}">
                <a16:creationId xmlns:a16="http://schemas.microsoft.com/office/drawing/2014/main" id="{86EE6381-CAA3-4CBB-A1A3-03C2D7720E10}"/>
              </a:ext>
            </a:extLst>
          </p:cNvPr>
          <p:cNvPicPr>
            <a:picLocks noChangeAspect="1"/>
          </p:cNvPicPr>
          <p:nvPr/>
        </p:nvPicPr>
        <p:blipFill rotWithShape="1">
          <a:blip r:embed="rId3"/>
          <a:srcRect b="5925"/>
          <a:stretch/>
        </p:blipFill>
        <p:spPr>
          <a:xfrm>
            <a:off x="1333348" y="167581"/>
            <a:ext cx="7577016" cy="4804469"/>
          </a:xfrm>
          <a:prstGeom prst="rect">
            <a:avLst/>
          </a:prstGeom>
        </p:spPr>
      </p:pic>
      <p:sp>
        <p:nvSpPr>
          <p:cNvPr id="223" name="Google Shape;223;p34"/>
          <p:cNvSpPr/>
          <p:nvPr/>
        </p:nvSpPr>
        <p:spPr>
          <a:xfrm rot="5400000">
            <a:off x="-1713589" y="2008805"/>
            <a:ext cx="4810790" cy="1115700"/>
          </a:xfrm>
          <a:prstGeom prst="rect">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34"/>
          <p:cNvSpPr/>
          <p:nvPr/>
        </p:nvSpPr>
        <p:spPr>
          <a:xfrm rot="-5400000" flipH="1">
            <a:off x="2553374" y="2036051"/>
            <a:ext cx="1440300" cy="3881400"/>
          </a:xfrm>
          <a:prstGeom prst="rect">
            <a:avLst/>
          </a:prstGeom>
          <a:solidFill>
            <a:srgbClr val="C00000">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34"/>
          <p:cNvSpPr txBox="1">
            <a:spLocks noGrp="1"/>
          </p:cNvSpPr>
          <p:nvPr>
            <p:ph type="subTitle" idx="1"/>
          </p:nvPr>
        </p:nvSpPr>
        <p:spPr>
          <a:xfrm>
            <a:off x="1567476" y="3389951"/>
            <a:ext cx="3412096" cy="27169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s-PA" b="1" dirty="0">
                <a:solidFill>
                  <a:schemeClr val="lt1"/>
                </a:solidFill>
              </a:rPr>
              <a:t>La Red Internacional de Investigación de Cuentas</a:t>
            </a:r>
            <a:r>
              <a:rPr lang="es-PA" dirty="0">
                <a:solidFill>
                  <a:schemeClr val="lt1"/>
                </a:solidFill>
              </a:rPr>
              <a:t>, esta enfocada para cooperar en materia de investigación patrimonial. Así, vela por crear un mejor desarrollo regional de las instancias de cuentas y que las mismas adquieran la conciencia y compromiso internacional por mejorar la transparencia y el uso correcto de los fondos públicos.</a:t>
            </a:r>
            <a:endParaRPr dirty="0">
              <a:solidFill>
                <a:schemeClr val="lt1"/>
              </a:solidFill>
            </a:endParaRPr>
          </a:p>
        </p:txBody>
      </p:sp>
      <p:sp>
        <p:nvSpPr>
          <p:cNvPr id="226" name="Google Shape;226;p34"/>
          <p:cNvSpPr txBox="1">
            <a:spLocks noGrp="1"/>
          </p:cNvSpPr>
          <p:nvPr>
            <p:ph type="ctrTitle"/>
          </p:nvPr>
        </p:nvSpPr>
        <p:spPr>
          <a:xfrm rot="-5400000">
            <a:off x="-1001362" y="2807651"/>
            <a:ext cx="3386336"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Pr</a:t>
            </a:r>
            <a:r>
              <a:rPr lang="es-PA" dirty="0">
                <a:solidFill>
                  <a:schemeClr val="lt1"/>
                </a:solidFill>
              </a:rPr>
              <a:t>opuesta de Organización</a:t>
            </a:r>
            <a:endParaRPr dirty="0">
              <a:solidFill>
                <a:schemeClr val="lt1"/>
              </a:solidFill>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3515</TotalTime>
  <Words>708</Words>
  <Application>Microsoft Office PowerPoint</Application>
  <PresentationFormat>Presentación en pantalla (16:9)</PresentationFormat>
  <Paragraphs>99</Paragraphs>
  <Slides>10</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Century Schoolbook</vt:lpstr>
      <vt:lpstr>Roboto</vt:lpstr>
      <vt:lpstr>Livvic</vt:lpstr>
      <vt:lpstr>Catamaran Light</vt:lpstr>
      <vt:lpstr>Engineering Project Proposal by Slidesgo</vt:lpstr>
      <vt:lpstr>Presentación de PowerPoint</vt:lpstr>
      <vt:lpstr>¿Qué es la Red?</vt:lpstr>
      <vt:lpstr>Contexto de la Jurisdicción de Cuentas en Iberoamérica</vt:lpstr>
      <vt:lpstr> Soluciones a la jurisdicción de Cuentas </vt:lpstr>
      <vt:lpstr>Procesos de oficios más ágiles </vt:lpstr>
      <vt:lpstr>Otras instancias con funciones similares</vt:lpstr>
      <vt:lpstr>Objetivos  de la red</vt:lpstr>
      <vt:lpstr>Objetivo General</vt:lpstr>
      <vt:lpstr>Propuesta de Organización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DE  INVESTIGACIÓN DE CUENTAS  IBEROAMERICANA</dc:title>
  <dc:creator>Raúl Avelar</dc:creator>
  <cp:lastModifiedBy>Denzel Verley</cp:lastModifiedBy>
  <cp:revision>156</cp:revision>
  <dcterms:modified xsi:type="dcterms:W3CDTF">2023-01-30T18:58:35Z</dcterms:modified>
</cp:coreProperties>
</file>